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5"/>
  </p:notesMasterIdLst>
  <p:sldIdLst>
    <p:sldId id="349" r:id="rId2"/>
    <p:sldId id="288" r:id="rId3"/>
    <p:sldId id="258" r:id="rId4"/>
    <p:sldId id="259" r:id="rId5"/>
    <p:sldId id="301" r:id="rId6"/>
    <p:sldId id="263" r:id="rId7"/>
    <p:sldId id="304" r:id="rId8"/>
    <p:sldId id="346" r:id="rId9"/>
    <p:sldId id="281" r:id="rId10"/>
    <p:sldId id="307" r:id="rId11"/>
    <p:sldId id="352" r:id="rId12"/>
    <p:sldId id="353" r:id="rId13"/>
    <p:sldId id="305" r:id="rId14"/>
    <p:sldId id="300" r:id="rId15"/>
    <p:sldId id="360" r:id="rId16"/>
    <p:sldId id="354" r:id="rId17"/>
    <p:sldId id="362" r:id="rId18"/>
    <p:sldId id="361" r:id="rId19"/>
    <p:sldId id="355" r:id="rId20"/>
    <p:sldId id="356" r:id="rId21"/>
    <p:sldId id="357" r:id="rId22"/>
    <p:sldId id="351" r:id="rId23"/>
    <p:sldId id="358" r:id="rId24"/>
    <p:sldId id="363" r:id="rId25"/>
    <p:sldId id="367" r:id="rId26"/>
    <p:sldId id="368" r:id="rId27"/>
    <p:sldId id="364" r:id="rId28"/>
    <p:sldId id="303" r:id="rId29"/>
    <p:sldId id="369" r:id="rId30"/>
    <p:sldId id="359" r:id="rId31"/>
    <p:sldId id="365" r:id="rId32"/>
    <p:sldId id="366" r:id="rId33"/>
    <p:sldId id="294"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mbria Math" panose="02040503050406030204" pitchFamily="18" charset="0"/>
      <p:regular r:id="rId40"/>
    </p:embeddedFont>
    <p:embeddedFont>
      <p:font typeface="Montserrat" panose="00000500000000000000" pitchFamily="2" charset="0"/>
      <p:regular r:id="rId41"/>
      <p:bold r:id="rId42"/>
      <p:italic r:id="rId43"/>
      <p:boldItalic r:id="rId44"/>
    </p:embeddedFont>
    <p:embeddedFont>
      <p:font typeface="Montserrat Light" panose="000004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8617F7-BD45-45D3-9494-08AB8ACE10ED}">
  <a:tblStyle styleId="{668617F7-BD45-45D3-9494-08AB8ACE10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9E5840-C12E-4C8B-9978-033B50F8BF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345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69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1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81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373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42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706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392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820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09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b30bb4f95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b30bb4f95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589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490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726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222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487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46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575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318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606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939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931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012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628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055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92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020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30bb4f9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30bb4f9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3078602" y="0"/>
            <a:ext cx="6065389" cy="5143642"/>
            <a:chOff x="2052402" y="0"/>
            <a:chExt cx="6065389" cy="5143642"/>
          </a:xfrm>
        </p:grpSpPr>
        <p:sp>
          <p:nvSpPr>
            <p:cNvPr id="11" name="Google Shape;11;p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14;p2"/>
          <p:cNvSpPr txBox="1">
            <a:spLocks noGrp="1"/>
          </p:cNvSpPr>
          <p:nvPr>
            <p:ph type="ctrTitle"/>
          </p:nvPr>
        </p:nvSpPr>
        <p:spPr>
          <a:xfrm>
            <a:off x="685800" y="1771550"/>
            <a:ext cx="7772400" cy="1600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3078602" y="0"/>
            <a:ext cx="6065389" cy="5143642"/>
            <a:chOff x="2052402" y="0"/>
            <a:chExt cx="6065389" cy="5143642"/>
          </a:xfrm>
        </p:grpSpPr>
        <p:sp>
          <p:nvSpPr>
            <p:cNvPr id="17" name="Google Shape;17;p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Google Shape;20;p3"/>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21" name="Google Shape;21;p3"/>
          <p:cNvSpPr txBox="1">
            <a:spLocks noGrp="1"/>
          </p:cNvSpPr>
          <p:nvPr>
            <p:ph type="subTitle" idx="1"/>
          </p:nvPr>
        </p:nvSpPr>
        <p:spPr>
          <a:xfrm>
            <a:off x="685800" y="3076652"/>
            <a:ext cx="7772400" cy="398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5005048" y="0"/>
            <a:ext cx="4138960" cy="5143642"/>
            <a:chOff x="5005048" y="0"/>
            <a:chExt cx="4138960" cy="5143642"/>
          </a:xfrm>
        </p:grpSpPr>
        <p:sp>
          <p:nvSpPr>
            <p:cNvPr id="32" name="Google Shape;32;p5"/>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5"/>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 name="Google Shape;35;p5"/>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600"/>
              </a:spcBef>
              <a:spcAft>
                <a:spcPts val="0"/>
              </a:spcAft>
              <a:buSzPts val="24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37" name="Google Shape;37;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grpSp>
        <p:nvGrpSpPr>
          <p:cNvPr id="39" name="Google Shape;39;p6"/>
          <p:cNvGrpSpPr/>
          <p:nvPr/>
        </p:nvGrpSpPr>
        <p:grpSpPr>
          <a:xfrm>
            <a:off x="5005048" y="0"/>
            <a:ext cx="4138960" cy="5143642"/>
            <a:chOff x="5005048" y="0"/>
            <a:chExt cx="4138960" cy="5143642"/>
          </a:xfrm>
        </p:grpSpPr>
        <p:sp>
          <p:nvSpPr>
            <p:cNvPr id="40" name="Google Shape;40;p6"/>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6"/>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6"/>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6"/>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45" name="Google Shape;45;p6"/>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46" name="Google Shape;46;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grpSp>
        <p:nvGrpSpPr>
          <p:cNvPr id="72" name="Google Shape;72;p10"/>
          <p:cNvGrpSpPr/>
          <p:nvPr/>
        </p:nvGrpSpPr>
        <p:grpSpPr>
          <a:xfrm>
            <a:off x="3078602" y="0"/>
            <a:ext cx="6065389" cy="5143642"/>
            <a:chOff x="2052402" y="0"/>
            <a:chExt cx="6065389" cy="5143642"/>
          </a:xfrm>
        </p:grpSpPr>
        <p:sp>
          <p:nvSpPr>
            <p:cNvPr id="73" name="Google Shape;73;p10"/>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0"/>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0"/>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76;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2"/>
            </a:gs>
            <a:gs pos="100000">
              <a:schemeClr val="accent1"/>
            </a:gs>
          </a:gsLst>
          <a:path path="circle">
            <a:fillToRect l="100000" t="100000"/>
          </a:path>
          <a:tileRect r="-100000" b="-100000"/>
        </a:gra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3078602" y="0"/>
            <a:ext cx="6065389" cy="5143642"/>
            <a:chOff x="2052402" y="0"/>
            <a:chExt cx="6065389" cy="5143642"/>
          </a:xfrm>
        </p:grpSpPr>
        <p:sp>
          <p:nvSpPr>
            <p:cNvPr id="79" name="Google Shape;79;p11"/>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grpSp>
        <p:nvGrpSpPr>
          <p:cNvPr id="58" name="Google Shape;58;p8"/>
          <p:cNvGrpSpPr/>
          <p:nvPr/>
        </p:nvGrpSpPr>
        <p:grpSpPr>
          <a:xfrm>
            <a:off x="5005048" y="0"/>
            <a:ext cx="4138960" cy="5143642"/>
            <a:chOff x="5005048" y="0"/>
            <a:chExt cx="4138960" cy="5143642"/>
          </a:xfrm>
        </p:grpSpPr>
        <p:sp>
          <p:nvSpPr>
            <p:cNvPr id="59" name="Google Shape;59;p8"/>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8"/>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8"/>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 name="Google Shape;62;p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5409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55300" y="1430147"/>
            <a:ext cx="7433400" cy="30339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a:ea typeface="Montserrat"/>
                <a:cs typeface="Montserrat"/>
                <a:sym typeface="Montserrat"/>
              </a:defRPr>
            </a:lvl1pPr>
            <a:lvl2pPr lvl="1" algn="r" rtl="0">
              <a:buNone/>
              <a:defRPr sz="1300" b="1">
                <a:solidFill>
                  <a:schemeClr val="dk2"/>
                </a:solidFill>
                <a:latin typeface="Montserrat"/>
                <a:ea typeface="Montserrat"/>
                <a:cs typeface="Montserrat"/>
                <a:sym typeface="Montserrat"/>
              </a:defRPr>
            </a:lvl2pPr>
            <a:lvl3pPr lvl="2" algn="r" rtl="0">
              <a:buNone/>
              <a:defRPr sz="1300" b="1">
                <a:solidFill>
                  <a:schemeClr val="dk2"/>
                </a:solidFill>
                <a:latin typeface="Montserrat"/>
                <a:ea typeface="Montserrat"/>
                <a:cs typeface="Montserrat"/>
                <a:sym typeface="Montserrat"/>
              </a:defRPr>
            </a:lvl3pPr>
            <a:lvl4pPr lvl="3" algn="r" rtl="0">
              <a:buNone/>
              <a:defRPr sz="1300" b="1">
                <a:solidFill>
                  <a:schemeClr val="dk2"/>
                </a:solidFill>
                <a:latin typeface="Montserrat"/>
                <a:ea typeface="Montserrat"/>
                <a:cs typeface="Montserrat"/>
                <a:sym typeface="Montserrat"/>
              </a:defRPr>
            </a:lvl4pPr>
            <a:lvl5pPr lvl="4" algn="r" rtl="0">
              <a:buNone/>
              <a:defRPr sz="1300" b="1">
                <a:solidFill>
                  <a:schemeClr val="dk2"/>
                </a:solidFill>
                <a:latin typeface="Montserrat"/>
                <a:ea typeface="Montserrat"/>
                <a:cs typeface="Montserrat"/>
                <a:sym typeface="Montserrat"/>
              </a:defRPr>
            </a:lvl5pPr>
            <a:lvl6pPr lvl="5" algn="r" rtl="0">
              <a:buNone/>
              <a:defRPr sz="1300" b="1">
                <a:solidFill>
                  <a:schemeClr val="dk2"/>
                </a:solidFill>
                <a:latin typeface="Montserrat"/>
                <a:ea typeface="Montserrat"/>
                <a:cs typeface="Montserrat"/>
                <a:sym typeface="Montserrat"/>
              </a:defRPr>
            </a:lvl6pPr>
            <a:lvl7pPr lvl="6" algn="r" rtl="0">
              <a:buNone/>
              <a:defRPr sz="1300" b="1">
                <a:solidFill>
                  <a:schemeClr val="dk2"/>
                </a:solidFill>
                <a:latin typeface="Montserrat"/>
                <a:ea typeface="Montserrat"/>
                <a:cs typeface="Montserrat"/>
                <a:sym typeface="Montserrat"/>
              </a:defRPr>
            </a:lvl7pPr>
            <a:lvl8pPr lvl="7" algn="r" rtl="0">
              <a:buNone/>
              <a:defRPr sz="1300" b="1">
                <a:solidFill>
                  <a:schemeClr val="dk2"/>
                </a:solidFill>
                <a:latin typeface="Montserrat"/>
                <a:ea typeface="Montserrat"/>
                <a:cs typeface="Montserrat"/>
                <a:sym typeface="Montserrat"/>
              </a:defRPr>
            </a:lvl8pPr>
            <a:lvl9pPr lvl="8" algn="r" rtl="0">
              <a:buNone/>
              <a:defRPr sz="1300" b="1">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7"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4.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ctrTitle"/>
          </p:nvPr>
        </p:nvSpPr>
        <p:spPr>
          <a:xfrm>
            <a:off x="563136" y="526895"/>
            <a:ext cx="7772400" cy="268067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500"/>
              <a:t>Thuật toán phân cụm dữ liệu K-Means áp dụng trong việc phân loại khách hàng</a:t>
            </a:r>
          </a:p>
        </p:txBody>
      </p:sp>
      <p:sp>
        <p:nvSpPr>
          <p:cNvPr id="3" name="Google Shape;129;p18">
            <a:extLst>
              <a:ext uri="{FF2B5EF4-FFF2-40B4-BE49-F238E27FC236}">
                <a16:creationId xmlns:a16="http://schemas.microsoft.com/office/drawing/2014/main" id="{8BC1E38E-4A38-6633-5DE3-6C7118AE30FB}"/>
              </a:ext>
            </a:extLst>
          </p:cNvPr>
          <p:cNvSpPr txBox="1">
            <a:spLocks/>
          </p:cNvSpPr>
          <p:nvPr/>
        </p:nvSpPr>
        <p:spPr>
          <a:xfrm>
            <a:off x="563136" y="3651052"/>
            <a:ext cx="4008864" cy="9655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1pPr>
            <a:lvl2pPr marL="914400" marR="0" lvl="1" indent="-381000" algn="l" rtl="0">
              <a:lnSpc>
                <a:spcPct val="100000"/>
              </a:lnSpc>
              <a:spcBef>
                <a:spcPts val="600"/>
              </a:spcBef>
              <a:spcAft>
                <a:spcPts val="0"/>
              </a:spcAft>
              <a:buClr>
                <a:schemeClr val="accent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2pPr>
            <a:lvl3pPr marL="1371600" marR="0" lvl="2"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3pPr>
            <a:lvl4pPr marL="1828800" marR="0" lvl="3"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4pPr>
            <a:lvl5pPr marL="2286000" marR="0" lvl="4"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5pPr>
            <a:lvl6pPr marL="2743200" marR="0" lvl="5"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6pPr>
            <a:lvl7pPr marL="3200400" marR="0" lvl="6"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7pPr>
            <a:lvl8pPr marL="3657600" marR="0" lvl="7"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8pPr>
            <a:lvl9pPr marL="4114800" marR="0" lvl="8" indent="-381000" algn="l" rtl="0">
              <a:lnSpc>
                <a:spcPct val="100000"/>
              </a:lnSpc>
              <a:spcBef>
                <a:spcPts val="600"/>
              </a:spcBef>
              <a:spcAft>
                <a:spcPts val="60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9pPr>
          </a:lstStyle>
          <a:p>
            <a:pPr marL="0" indent="0">
              <a:spcAft>
                <a:spcPts val="600"/>
              </a:spcAft>
              <a:buFont typeface="Montserrat Light"/>
              <a:buNone/>
            </a:pPr>
            <a:r>
              <a:rPr lang="en-US">
                <a:solidFill>
                  <a:schemeClr val="accent2"/>
                </a:solidFill>
              </a:rPr>
              <a:t>Nhóm 01</a:t>
            </a:r>
          </a:p>
          <a:p>
            <a:pPr marL="0" indent="0">
              <a:spcAft>
                <a:spcPts val="600"/>
              </a:spcAft>
              <a:buFont typeface="Montserrat Light"/>
              <a:buNone/>
            </a:pPr>
            <a:r>
              <a:rPr lang="en-US">
                <a:solidFill>
                  <a:schemeClr val="accent2"/>
                </a:solidFill>
              </a:rPr>
              <a:t>Giảng viên : Trịnh Tấn Đạt </a:t>
            </a:r>
          </a:p>
        </p:txBody>
      </p:sp>
      <p:sp>
        <p:nvSpPr>
          <p:cNvPr id="4" name="Google Shape;523;p44">
            <a:extLst>
              <a:ext uri="{FF2B5EF4-FFF2-40B4-BE49-F238E27FC236}">
                <a16:creationId xmlns:a16="http://schemas.microsoft.com/office/drawing/2014/main" id="{CE7D9C1E-15B9-19C2-FB68-AD9A18DDEF14}"/>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solidFill>
                  <a:schemeClr val="tx1"/>
                </a:solidFill>
                <a:latin typeface="Montserrat" panose="00000500000000000000" pitchFamily="2" charset="0"/>
              </a:rPr>
              <a:pPr algn="r"/>
              <a:t>1</a:t>
            </a:fld>
            <a:endParaRPr lang="en" sz="1300" b="1">
              <a:solidFill>
                <a:schemeClr val="tx1"/>
              </a:solidFill>
              <a:latin typeface="Montserrat" panose="00000500000000000000" pitchFamily="2" charset="0"/>
            </a:endParaRPr>
          </a:p>
        </p:txBody>
      </p:sp>
      <p:sp>
        <p:nvSpPr>
          <p:cNvPr id="6" name="TextBox 5">
            <a:extLst>
              <a:ext uri="{FF2B5EF4-FFF2-40B4-BE49-F238E27FC236}">
                <a16:creationId xmlns:a16="http://schemas.microsoft.com/office/drawing/2014/main" id="{4A826EB2-4493-2508-EC27-A083CAE95BBD}"/>
              </a:ext>
            </a:extLst>
          </p:cNvPr>
          <p:cNvSpPr txBox="1"/>
          <p:nvPr/>
        </p:nvSpPr>
        <p:spPr>
          <a:xfrm>
            <a:off x="91067" y="4074355"/>
            <a:ext cx="472069" cy="400110"/>
          </a:xfrm>
          <a:prstGeom prst="rect">
            <a:avLst/>
          </a:prstGeom>
          <a:noFill/>
        </p:spPr>
        <p:txBody>
          <a:bodyPr wrap="square">
            <a:spAutoFit/>
          </a:bodyPr>
          <a:lstStyle/>
          <a:p>
            <a:r>
              <a:rPr lang="en" sz="2000">
                <a:solidFill>
                  <a:schemeClr val="dk1"/>
                </a:solidFill>
                <a:latin typeface="Montserrat"/>
                <a:ea typeface="Montserrat"/>
                <a:cs typeface="Montserrat"/>
                <a:sym typeface="Montserrat"/>
              </a:rPr>
              <a:t>📖</a:t>
            </a:r>
            <a:endParaRPr 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791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Python</a:t>
            </a:r>
            <a:endParaRPr/>
          </a:p>
        </p:txBody>
      </p:sp>
      <p:sp>
        <p:nvSpPr>
          <p:cNvPr id="122" name="Google Shape;122;p17"/>
          <p:cNvSpPr txBox="1">
            <a:spLocks noGrp="1"/>
          </p:cNvSpPr>
          <p:nvPr>
            <p:ph type="body" idx="1"/>
          </p:nvPr>
        </p:nvSpPr>
        <p:spPr>
          <a:xfrm>
            <a:off x="855300" y="1430147"/>
            <a:ext cx="7433400" cy="2985736"/>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L</a:t>
            </a:r>
            <a:r>
              <a:rPr lang="vi-VN"/>
              <a:t>à ngôn ngữ lập trình hướng đối tượng, cấp cao</a:t>
            </a:r>
            <a:r>
              <a:rPr lang="en-US"/>
              <a:t>, </a:t>
            </a:r>
            <a:r>
              <a:rPr lang="vi-VN"/>
              <a:t>mạnh mẽ</a:t>
            </a:r>
            <a:r>
              <a:rPr lang="en-US"/>
              <a:t> và phổ biến nhất hiện nay với mục đích lập trình đa năng.</a:t>
            </a:r>
          </a:p>
          <a:p>
            <a:pPr marL="457200" lvl="0" indent="-381000" algn="l" rtl="0">
              <a:spcBef>
                <a:spcPts val="0"/>
              </a:spcBef>
              <a:spcAft>
                <a:spcPts val="0"/>
              </a:spcAft>
              <a:buSzPts val="2400"/>
              <a:buChar char="●"/>
            </a:pPr>
            <a:r>
              <a:rPr lang="vi-VN"/>
              <a:t>Python được tạo ra </a:t>
            </a:r>
            <a:r>
              <a:rPr lang="en-US"/>
              <a:t>bởi</a:t>
            </a:r>
            <a:r>
              <a:rPr lang="vi-VN"/>
              <a:t> Guido van Rossum vào năm 1980 và lần đầu ra mắt công chúng vào tháng 2</a:t>
            </a:r>
            <a:r>
              <a:rPr lang="en-US"/>
              <a:t> </a:t>
            </a:r>
            <a:r>
              <a:rPr lang="vi-VN"/>
              <a:t>/</a:t>
            </a:r>
            <a:r>
              <a:rPr lang="en-US"/>
              <a:t> </a:t>
            </a:r>
            <a:r>
              <a:rPr lang="vi-VN"/>
              <a:t>1991. Cái tên “Python” cũng được tác giả đặt theo một chương trình hài vào cuối những năm 1970.</a:t>
            </a:r>
            <a:endParaRPr lang="en-US"/>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10</a:t>
            </a:fld>
            <a:endParaRPr>
              <a:solidFill>
                <a:schemeClr val="tx1"/>
              </a:solidFill>
            </a:endParaRPr>
          </a:p>
        </p:txBody>
      </p:sp>
      <p:grpSp>
        <p:nvGrpSpPr>
          <p:cNvPr id="10" name="Google Shape;1149;p48">
            <a:extLst>
              <a:ext uri="{FF2B5EF4-FFF2-40B4-BE49-F238E27FC236}">
                <a16:creationId xmlns:a16="http://schemas.microsoft.com/office/drawing/2014/main" id="{5973CF82-FA7D-87EA-3F92-895C8A4EA58A}"/>
              </a:ext>
            </a:extLst>
          </p:cNvPr>
          <p:cNvGrpSpPr/>
          <p:nvPr/>
        </p:nvGrpSpPr>
        <p:grpSpPr>
          <a:xfrm>
            <a:off x="281952" y="1232888"/>
            <a:ext cx="445812" cy="394518"/>
            <a:chOff x="1510757" y="3225422"/>
            <a:chExt cx="720214" cy="637347"/>
          </a:xfrm>
        </p:grpSpPr>
        <p:sp>
          <p:nvSpPr>
            <p:cNvPr id="11" name="Google Shape;1150;p48">
              <a:extLst>
                <a:ext uri="{FF2B5EF4-FFF2-40B4-BE49-F238E27FC236}">
                  <a16:creationId xmlns:a16="http://schemas.microsoft.com/office/drawing/2014/main" id="{14740622-4D44-02E4-7727-AC4C5B34D0DF}"/>
                </a:ext>
              </a:extLst>
            </p:cNvPr>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151;p48">
              <a:extLst>
                <a:ext uri="{FF2B5EF4-FFF2-40B4-BE49-F238E27FC236}">
                  <a16:creationId xmlns:a16="http://schemas.microsoft.com/office/drawing/2014/main" id="{E75511AA-F677-B16E-19E9-5608B75447F6}"/>
                </a:ext>
              </a:extLst>
            </p:cNvPr>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152;p48">
              <a:extLst>
                <a:ext uri="{FF2B5EF4-FFF2-40B4-BE49-F238E27FC236}">
                  <a16:creationId xmlns:a16="http://schemas.microsoft.com/office/drawing/2014/main" id="{F44FA594-217A-ECCA-903A-EB34E637DD4C}"/>
                </a:ext>
              </a:extLst>
            </p:cNvPr>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153;p48">
              <a:extLst>
                <a:ext uri="{FF2B5EF4-FFF2-40B4-BE49-F238E27FC236}">
                  <a16:creationId xmlns:a16="http://schemas.microsoft.com/office/drawing/2014/main" id="{10CF7FB0-8806-E185-2F99-73FFB5E5457B}"/>
                </a:ext>
              </a:extLst>
            </p:cNvPr>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54;p48">
              <a:extLst>
                <a:ext uri="{FF2B5EF4-FFF2-40B4-BE49-F238E27FC236}">
                  <a16:creationId xmlns:a16="http://schemas.microsoft.com/office/drawing/2014/main" id="{48E7DBC8-4415-B906-5134-E8162A073981}"/>
                </a:ext>
              </a:extLst>
            </p:cNvPr>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155;p48">
              <a:extLst>
                <a:ext uri="{FF2B5EF4-FFF2-40B4-BE49-F238E27FC236}">
                  <a16:creationId xmlns:a16="http://schemas.microsoft.com/office/drawing/2014/main" id="{DAF81ADB-3658-81AC-462D-6C4DA06D8935}"/>
                </a:ext>
              </a:extLst>
            </p:cNvPr>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56;p48">
              <a:extLst>
                <a:ext uri="{FF2B5EF4-FFF2-40B4-BE49-F238E27FC236}">
                  <a16:creationId xmlns:a16="http://schemas.microsoft.com/office/drawing/2014/main" id="{32ED5BA1-B90C-C1D8-6CF7-393F5C5F1422}"/>
                </a:ext>
              </a:extLst>
            </p:cNvPr>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296440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791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Ưu điểm</a:t>
            </a:r>
            <a:endParaRPr/>
          </a:p>
        </p:txBody>
      </p:sp>
      <p:sp>
        <p:nvSpPr>
          <p:cNvPr id="122" name="Google Shape;122;p17"/>
          <p:cNvSpPr txBox="1">
            <a:spLocks noGrp="1"/>
          </p:cNvSpPr>
          <p:nvPr>
            <p:ph type="body" idx="1"/>
          </p:nvPr>
        </p:nvSpPr>
        <p:spPr>
          <a:xfrm>
            <a:off x="855300" y="1430147"/>
            <a:ext cx="7433400" cy="2517385"/>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Không cần khai báo kiểu dữ liệu do </a:t>
            </a:r>
            <a:r>
              <a:rPr lang="vi-VN"/>
              <a:t>sử dụng cơ chế cấp phát bộ nhớ tự động</a:t>
            </a:r>
            <a:r>
              <a:rPr lang="en-US"/>
              <a:t>.</a:t>
            </a:r>
          </a:p>
          <a:p>
            <a:pPr marL="457200" lvl="0" indent="-381000" algn="l" rtl="0">
              <a:spcBef>
                <a:spcPts val="0"/>
              </a:spcBef>
              <a:spcAft>
                <a:spcPts val="0"/>
              </a:spcAft>
              <a:buSzPts val="2400"/>
              <a:buChar char="●"/>
            </a:pPr>
            <a:r>
              <a:rPr lang="en-US"/>
              <a:t>Cú pháp lệnh rõ ràng, dễ đọc, học và nhớ</a:t>
            </a:r>
          </a:p>
          <a:p>
            <a:pPr marL="457200" lvl="0" indent="-381000" algn="l" rtl="0">
              <a:spcBef>
                <a:spcPts val="0"/>
              </a:spcBef>
              <a:spcAft>
                <a:spcPts val="0"/>
              </a:spcAft>
              <a:buSzPts val="2400"/>
              <a:buChar char="●"/>
            </a:pPr>
            <a:r>
              <a:rPr lang="en-US"/>
              <a:t>C</a:t>
            </a:r>
            <a:r>
              <a:rPr lang="vi-VN"/>
              <a:t>ung cấp hầu như đầy đủ các thư viện cũng như các hàm dựng sẵn</a:t>
            </a:r>
            <a:r>
              <a:rPr lang="en-US"/>
              <a:t>.</a:t>
            </a:r>
          </a:p>
          <a:p>
            <a:pPr marL="457200" lvl="0" indent="-381000" algn="l" rtl="0">
              <a:spcBef>
                <a:spcPts val="0"/>
              </a:spcBef>
              <a:spcAft>
                <a:spcPts val="0"/>
              </a:spcAft>
              <a:buSzPts val="2400"/>
              <a:buChar char="●"/>
            </a:pPr>
            <a:r>
              <a:rPr lang="en-US"/>
              <a:t>Cộng đồng hỗ trợ rộng lớn.</a:t>
            </a:r>
            <a:endParaRP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11</a:t>
            </a:fld>
            <a:endParaRPr>
              <a:solidFill>
                <a:schemeClr val="tx1"/>
              </a:solidFill>
            </a:endParaRPr>
          </a:p>
        </p:txBody>
      </p:sp>
      <p:pic>
        <p:nvPicPr>
          <p:cNvPr id="6" name="Picture 5" descr="Welcome to Python.org">
            <a:extLst>
              <a:ext uri="{FF2B5EF4-FFF2-40B4-BE49-F238E27FC236}">
                <a16:creationId xmlns:a16="http://schemas.microsoft.com/office/drawing/2014/main" id="{88B497E3-88BD-6C73-9AD9-EBA416BDEC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4488" y="258370"/>
            <a:ext cx="3375102" cy="951683"/>
          </a:xfrm>
          <a:prstGeom prst="rect">
            <a:avLst/>
          </a:prstGeom>
          <a:noFill/>
          <a:ln>
            <a:noFill/>
          </a:ln>
        </p:spPr>
      </p:pic>
    </p:spTree>
    <p:extLst>
      <p:ext uri="{BB962C8B-B14F-4D97-AF65-F5344CB8AC3E}">
        <p14:creationId xmlns:p14="http://schemas.microsoft.com/office/powerpoint/2010/main" val="77189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791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Ứng dụng</a:t>
            </a:r>
            <a:endParaRPr/>
          </a:p>
        </p:txBody>
      </p:sp>
      <p:sp>
        <p:nvSpPr>
          <p:cNvPr id="122" name="Google Shape;122;p17"/>
          <p:cNvSpPr txBox="1">
            <a:spLocks noGrp="1"/>
          </p:cNvSpPr>
          <p:nvPr>
            <p:ph type="body" idx="1"/>
          </p:nvPr>
        </p:nvSpPr>
        <p:spPr>
          <a:xfrm>
            <a:off x="855300" y="1430147"/>
            <a:ext cx="7433400" cy="2762712"/>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vi-VN"/>
              <a:t>Hỗ trợ cho lập trình ứng dụng web thông qua các framework như Django, Flask, Pyramid</a:t>
            </a:r>
            <a:r>
              <a:rPr lang="en-US"/>
              <a:t>.</a:t>
            </a:r>
          </a:p>
          <a:p>
            <a:pPr marL="457200" lvl="0" indent="-381000" algn="l" rtl="0">
              <a:spcBef>
                <a:spcPts val="0"/>
              </a:spcBef>
              <a:spcAft>
                <a:spcPts val="0"/>
              </a:spcAft>
              <a:buSzPts val="2400"/>
              <a:buChar char="●"/>
            </a:pPr>
            <a:r>
              <a:rPr lang="en-US"/>
              <a:t>K</a:t>
            </a:r>
            <a:r>
              <a:rPr lang="vi-VN"/>
              <a:t>ết hợp với các nền tảng phần cứng như Raspberry Pi</a:t>
            </a:r>
            <a:r>
              <a:rPr lang="en-US"/>
              <a:t> tạo ra các cánh tay Robot được sử dụng trong công nghiệp.</a:t>
            </a:r>
          </a:p>
          <a:p>
            <a:pPr marL="457200" lvl="0" indent="-381000" algn="l" rtl="0">
              <a:spcBef>
                <a:spcPts val="0"/>
              </a:spcBef>
              <a:spcAft>
                <a:spcPts val="0"/>
              </a:spcAft>
              <a:buSzPts val="2400"/>
              <a:buChar char="●"/>
            </a:pPr>
            <a:r>
              <a:rPr lang="en-US"/>
              <a:t>T</a:t>
            </a:r>
            <a:r>
              <a:rPr lang="vi-VN"/>
              <a:t>hường dùng để phân tích dữ liệu cũng như làm về khoa học và số liệu ứng dụng.</a:t>
            </a:r>
            <a:endParaRPr lang="en-US"/>
          </a:p>
          <a:p>
            <a:pPr marL="457200" lvl="0" indent="-381000" algn="l" rtl="0">
              <a:spcBef>
                <a:spcPts val="0"/>
              </a:spcBef>
              <a:spcAft>
                <a:spcPts val="0"/>
              </a:spcAft>
              <a:buSzPts val="2400"/>
              <a:buChar char="●"/>
            </a:pPr>
            <a:endParaRPr lang="en-US"/>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12</a:t>
            </a:fld>
            <a:endParaRPr>
              <a:solidFill>
                <a:schemeClr val="tx1"/>
              </a:solidFill>
            </a:endParaRPr>
          </a:p>
        </p:txBody>
      </p:sp>
      <p:pic>
        <p:nvPicPr>
          <p:cNvPr id="5" name="Picture 4" descr="Logo&#10;&#10;Description automatically generated with medium confidence">
            <a:extLst>
              <a:ext uri="{FF2B5EF4-FFF2-40B4-BE49-F238E27FC236}">
                <a16:creationId xmlns:a16="http://schemas.microsoft.com/office/drawing/2014/main" id="{DB9D62B3-2422-86FB-4145-191CD8F79662}"/>
              </a:ext>
            </a:extLst>
          </p:cNvPr>
          <p:cNvPicPr>
            <a:picLocks noChangeAspect="1"/>
          </p:cNvPicPr>
          <p:nvPr/>
        </p:nvPicPr>
        <p:blipFill>
          <a:blip r:embed="rId3"/>
          <a:stretch>
            <a:fillRect/>
          </a:stretch>
        </p:blipFill>
        <p:spPr>
          <a:xfrm>
            <a:off x="0" y="3794255"/>
            <a:ext cx="2297464" cy="1161448"/>
          </a:xfrm>
          <a:prstGeom prst="rect">
            <a:avLst/>
          </a:prstGeom>
        </p:spPr>
      </p:pic>
      <p:grpSp>
        <p:nvGrpSpPr>
          <p:cNvPr id="6" name="Google Shape;375;p41">
            <a:extLst>
              <a:ext uri="{FF2B5EF4-FFF2-40B4-BE49-F238E27FC236}">
                <a16:creationId xmlns:a16="http://schemas.microsoft.com/office/drawing/2014/main" id="{C528B702-A51E-5C6F-07DB-02F0BA03E12E}"/>
              </a:ext>
            </a:extLst>
          </p:cNvPr>
          <p:cNvGrpSpPr/>
          <p:nvPr/>
        </p:nvGrpSpPr>
        <p:grpSpPr>
          <a:xfrm>
            <a:off x="8205507" y="4254687"/>
            <a:ext cx="166385" cy="701016"/>
            <a:chOff x="8668080" y="2328029"/>
            <a:chExt cx="127488" cy="537136"/>
          </a:xfrm>
        </p:grpSpPr>
        <p:sp>
          <p:nvSpPr>
            <p:cNvPr id="7" name="Google Shape;376;p41">
              <a:extLst>
                <a:ext uri="{FF2B5EF4-FFF2-40B4-BE49-F238E27FC236}">
                  <a16:creationId xmlns:a16="http://schemas.microsoft.com/office/drawing/2014/main" id="{7DC1CB39-5F1C-E7B6-4B87-95322FD9B33A}"/>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8" name="Google Shape;377;p41">
              <a:extLst>
                <a:ext uri="{FF2B5EF4-FFF2-40B4-BE49-F238E27FC236}">
                  <a16:creationId xmlns:a16="http://schemas.microsoft.com/office/drawing/2014/main" id="{56669BCD-6FCF-18ED-A03C-FA288F3206AD}"/>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9" name="Google Shape;378;p41">
              <a:extLst>
                <a:ext uri="{FF2B5EF4-FFF2-40B4-BE49-F238E27FC236}">
                  <a16:creationId xmlns:a16="http://schemas.microsoft.com/office/drawing/2014/main" id="{7063D293-B51A-9B5C-DC25-0BD0E08693F5}"/>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0" name="Google Shape;379;p41">
              <a:extLst>
                <a:ext uri="{FF2B5EF4-FFF2-40B4-BE49-F238E27FC236}">
                  <a16:creationId xmlns:a16="http://schemas.microsoft.com/office/drawing/2014/main" id="{C3AAD54D-84DE-4C55-751B-FA8AD7D3EBAD}"/>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1" name="Google Shape;380;p41">
              <a:extLst>
                <a:ext uri="{FF2B5EF4-FFF2-40B4-BE49-F238E27FC236}">
                  <a16:creationId xmlns:a16="http://schemas.microsoft.com/office/drawing/2014/main" id="{57C9F434-8734-4DD9-EEE8-04C46E5BFBDA}"/>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2" name="Google Shape;381;p41">
              <a:extLst>
                <a:ext uri="{FF2B5EF4-FFF2-40B4-BE49-F238E27FC236}">
                  <a16:creationId xmlns:a16="http://schemas.microsoft.com/office/drawing/2014/main" id="{8BA14512-F049-E629-B60D-1ECFD4D0DE0F}"/>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3" name="Google Shape;382;p41">
              <a:extLst>
                <a:ext uri="{FF2B5EF4-FFF2-40B4-BE49-F238E27FC236}">
                  <a16:creationId xmlns:a16="http://schemas.microsoft.com/office/drawing/2014/main" id="{1DBE8F9D-8007-3AE2-A7A5-6EF8B6E68464}"/>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4" name="Google Shape;383;p41">
              <a:extLst>
                <a:ext uri="{FF2B5EF4-FFF2-40B4-BE49-F238E27FC236}">
                  <a16:creationId xmlns:a16="http://schemas.microsoft.com/office/drawing/2014/main" id="{DCE8AA81-9D7B-3EF9-415D-DFA3B0A1D2A7}"/>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5" name="Google Shape;384;p41">
              <a:extLst>
                <a:ext uri="{FF2B5EF4-FFF2-40B4-BE49-F238E27FC236}">
                  <a16:creationId xmlns:a16="http://schemas.microsoft.com/office/drawing/2014/main" id="{082C3AEA-3867-D414-03DA-9D05963DE5A6}"/>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6" name="Google Shape;385;p41">
              <a:extLst>
                <a:ext uri="{FF2B5EF4-FFF2-40B4-BE49-F238E27FC236}">
                  <a16:creationId xmlns:a16="http://schemas.microsoft.com/office/drawing/2014/main" id="{722168C5-1BAF-DA10-72B1-DCE4167A0BE9}"/>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7" name="Google Shape;386;p41">
              <a:extLst>
                <a:ext uri="{FF2B5EF4-FFF2-40B4-BE49-F238E27FC236}">
                  <a16:creationId xmlns:a16="http://schemas.microsoft.com/office/drawing/2014/main" id="{114D837A-B606-3A99-6039-F275ED94904D}"/>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8" name="Google Shape;387;p41">
              <a:extLst>
                <a:ext uri="{FF2B5EF4-FFF2-40B4-BE49-F238E27FC236}">
                  <a16:creationId xmlns:a16="http://schemas.microsoft.com/office/drawing/2014/main" id="{36F9FB16-DDB0-8C78-D5D5-17584EAFF4B5}"/>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grpSp>
        <p:nvGrpSpPr>
          <p:cNvPr id="19" name="Google Shape;388;p41">
            <a:extLst>
              <a:ext uri="{FF2B5EF4-FFF2-40B4-BE49-F238E27FC236}">
                <a16:creationId xmlns:a16="http://schemas.microsoft.com/office/drawing/2014/main" id="{94854B33-3A9A-98B0-016D-58F66C4A69DB}"/>
              </a:ext>
            </a:extLst>
          </p:cNvPr>
          <p:cNvGrpSpPr/>
          <p:nvPr/>
        </p:nvGrpSpPr>
        <p:grpSpPr>
          <a:xfrm>
            <a:off x="408515" y="1430147"/>
            <a:ext cx="166385" cy="701016"/>
            <a:chOff x="8668080" y="2328029"/>
            <a:chExt cx="127488" cy="537136"/>
          </a:xfrm>
        </p:grpSpPr>
        <p:sp>
          <p:nvSpPr>
            <p:cNvPr id="20" name="Google Shape;389;p41">
              <a:extLst>
                <a:ext uri="{FF2B5EF4-FFF2-40B4-BE49-F238E27FC236}">
                  <a16:creationId xmlns:a16="http://schemas.microsoft.com/office/drawing/2014/main" id="{05CB3BC1-A2E3-BB54-5E9C-789AC50160C0}"/>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1" name="Google Shape;390;p41">
              <a:extLst>
                <a:ext uri="{FF2B5EF4-FFF2-40B4-BE49-F238E27FC236}">
                  <a16:creationId xmlns:a16="http://schemas.microsoft.com/office/drawing/2014/main" id="{4865A31E-FA65-1CE7-2D47-596A86E4FCD1}"/>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2" name="Google Shape;391;p41">
              <a:extLst>
                <a:ext uri="{FF2B5EF4-FFF2-40B4-BE49-F238E27FC236}">
                  <a16:creationId xmlns:a16="http://schemas.microsoft.com/office/drawing/2014/main" id="{31CEABE7-9E87-F92C-2071-C4A5FC781324}"/>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3" name="Google Shape;392;p41">
              <a:extLst>
                <a:ext uri="{FF2B5EF4-FFF2-40B4-BE49-F238E27FC236}">
                  <a16:creationId xmlns:a16="http://schemas.microsoft.com/office/drawing/2014/main" id="{3E5DC10B-E4F7-1D59-7C17-A00ABDE38A09}"/>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4" name="Google Shape;393;p41">
              <a:extLst>
                <a:ext uri="{FF2B5EF4-FFF2-40B4-BE49-F238E27FC236}">
                  <a16:creationId xmlns:a16="http://schemas.microsoft.com/office/drawing/2014/main" id="{5F500CAB-FF58-23E2-C380-C40EC7CB4C3E}"/>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5" name="Google Shape;394;p41">
              <a:extLst>
                <a:ext uri="{FF2B5EF4-FFF2-40B4-BE49-F238E27FC236}">
                  <a16:creationId xmlns:a16="http://schemas.microsoft.com/office/drawing/2014/main" id="{6EE921B8-825C-E2F9-F1DC-E3892A472B91}"/>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6" name="Google Shape;395;p41">
              <a:extLst>
                <a:ext uri="{FF2B5EF4-FFF2-40B4-BE49-F238E27FC236}">
                  <a16:creationId xmlns:a16="http://schemas.microsoft.com/office/drawing/2014/main" id="{FB272399-F1E7-93D0-C515-732ACB451F65}"/>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7" name="Google Shape;396;p41">
              <a:extLst>
                <a:ext uri="{FF2B5EF4-FFF2-40B4-BE49-F238E27FC236}">
                  <a16:creationId xmlns:a16="http://schemas.microsoft.com/office/drawing/2014/main" id="{2F81F2EF-61D7-58B1-B7DA-90DC104F7BB1}"/>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8" name="Google Shape;397;p41">
              <a:extLst>
                <a:ext uri="{FF2B5EF4-FFF2-40B4-BE49-F238E27FC236}">
                  <a16:creationId xmlns:a16="http://schemas.microsoft.com/office/drawing/2014/main" id="{798ACF76-5AF2-8D62-0C39-DEBC9185ECFC}"/>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9" name="Google Shape;398;p41">
              <a:extLst>
                <a:ext uri="{FF2B5EF4-FFF2-40B4-BE49-F238E27FC236}">
                  <a16:creationId xmlns:a16="http://schemas.microsoft.com/office/drawing/2014/main" id="{7342F2C0-C500-B929-5558-C13D8D539909}"/>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0" name="Google Shape;399;p41">
              <a:extLst>
                <a:ext uri="{FF2B5EF4-FFF2-40B4-BE49-F238E27FC236}">
                  <a16:creationId xmlns:a16="http://schemas.microsoft.com/office/drawing/2014/main" id="{D30CB4B7-E945-2CA5-198A-836E9BC72D8B}"/>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1" name="Google Shape;400;p41">
              <a:extLst>
                <a:ext uri="{FF2B5EF4-FFF2-40B4-BE49-F238E27FC236}">
                  <a16:creationId xmlns:a16="http://schemas.microsoft.com/office/drawing/2014/main" id="{1C9F96CB-09B2-8F61-F2C8-73A154936324}"/>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spTree>
    <p:extLst>
      <p:ext uri="{BB962C8B-B14F-4D97-AF65-F5344CB8AC3E}">
        <p14:creationId xmlns:p14="http://schemas.microsoft.com/office/powerpoint/2010/main" val="1337695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rgbClr val="D1F6FF"/>
            </a:gs>
          </a:gsLst>
          <a:path path="circle">
            <a:fillToRect l="100000" t="100000"/>
          </a:path>
          <a:tileRect r="-100000" b="-100000"/>
        </a:gradFill>
        <a:effectLst/>
      </p:bgPr>
    </p:bg>
    <p:spTree>
      <p:nvGrpSpPr>
        <p:cNvPr id="1" name="Shape 164"/>
        <p:cNvGrpSpPr/>
        <p:nvPr/>
      </p:nvGrpSpPr>
      <p:grpSpPr>
        <a:xfrm>
          <a:off x="0" y="0"/>
          <a:ext cx="0" cy="0"/>
          <a:chOff x="0" y="0"/>
          <a:chExt cx="0" cy="0"/>
        </a:xfrm>
      </p:grpSpPr>
      <p:sp>
        <p:nvSpPr>
          <p:cNvPr id="11" name="Google Shape;130;p18">
            <a:extLst>
              <a:ext uri="{FF2B5EF4-FFF2-40B4-BE49-F238E27FC236}">
                <a16:creationId xmlns:a16="http://schemas.microsoft.com/office/drawing/2014/main" id="{ADFDEFC7-1DB0-4CE7-B221-2F32CE638259}"/>
              </a:ext>
            </a:extLst>
          </p:cNvPr>
          <p:cNvSpPr/>
          <p:nvPr/>
        </p:nvSpPr>
        <p:spPr>
          <a:xfrm>
            <a:off x="8438578" y="3558785"/>
            <a:ext cx="342784" cy="3273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2" name="Google Shape;131;p18">
            <a:extLst>
              <a:ext uri="{FF2B5EF4-FFF2-40B4-BE49-F238E27FC236}">
                <a16:creationId xmlns:a16="http://schemas.microsoft.com/office/drawing/2014/main" id="{D425CCB5-26F0-4E1F-9D88-25D274025C2F}"/>
              </a:ext>
            </a:extLst>
          </p:cNvPr>
          <p:cNvGrpSpPr/>
          <p:nvPr/>
        </p:nvGrpSpPr>
        <p:grpSpPr>
          <a:xfrm>
            <a:off x="-528765" y="1984049"/>
            <a:ext cx="1468628" cy="1468963"/>
            <a:chOff x="6654650" y="3665275"/>
            <a:chExt cx="409100" cy="409125"/>
          </a:xfrm>
        </p:grpSpPr>
        <p:sp>
          <p:nvSpPr>
            <p:cNvPr id="13" name="Google Shape;132;p18">
              <a:extLst>
                <a:ext uri="{FF2B5EF4-FFF2-40B4-BE49-F238E27FC236}">
                  <a16:creationId xmlns:a16="http://schemas.microsoft.com/office/drawing/2014/main" id="{BE9276DC-F396-487A-8B55-576C00AF5FF5}"/>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 name="Google Shape;133;p18">
              <a:extLst>
                <a:ext uri="{FF2B5EF4-FFF2-40B4-BE49-F238E27FC236}">
                  <a16:creationId xmlns:a16="http://schemas.microsoft.com/office/drawing/2014/main" id="{CBA46E58-1424-43B4-A759-56641C879D08}"/>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5" name="Google Shape;134;p18">
            <a:extLst>
              <a:ext uri="{FF2B5EF4-FFF2-40B4-BE49-F238E27FC236}">
                <a16:creationId xmlns:a16="http://schemas.microsoft.com/office/drawing/2014/main" id="{A7B11AFA-37D8-42A6-A7BB-55406F7B8DF1}"/>
              </a:ext>
            </a:extLst>
          </p:cNvPr>
          <p:cNvGrpSpPr/>
          <p:nvPr/>
        </p:nvGrpSpPr>
        <p:grpSpPr>
          <a:xfrm rot="1056973">
            <a:off x="4696080" y="-261814"/>
            <a:ext cx="970269" cy="970339"/>
            <a:chOff x="570875" y="4322250"/>
            <a:chExt cx="443300" cy="443325"/>
          </a:xfrm>
        </p:grpSpPr>
        <p:sp>
          <p:nvSpPr>
            <p:cNvPr id="16" name="Google Shape;135;p18">
              <a:extLst>
                <a:ext uri="{FF2B5EF4-FFF2-40B4-BE49-F238E27FC236}">
                  <a16:creationId xmlns:a16="http://schemas.microsoft.com/office/drawing/2014/main" id="{044CFC0A-7A87-4999-8134-18CFB38A7CAC}"/>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136;p18">
              <a:extLst>
                <a:ext uri="{FF2B5EF4-FFF2-40B4-BE49-F238E27FC236}">
                  <a16:creationId xmlns:a16="http://schemas.microsoft.com/office/drawing/2014/main" id="{328595EA-21FB-439B-83EB-4506B526D36D}"/>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137;p18">
              <a:extLst>
                <a:ext uri="{FF2B5EF4-FFF2-40B4-BE49-F238E27FC236}">
                  <a16:creationId xmlns:a16="http://schemas.microsoft.com/office/drawing/2014/main" id="{2FDA010F-D569-4CFC-9E12-66456305E0D6}"/>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38;p18">
              <a:extLst>
                <a:ext uri="{FF2B5EF4-FFF2-40B4-BE49-F238E27FC236}">
                  <a16:creationId xmlns:a16="http://schemas.microsoft.com/office/drawing/2014/main" id="{D7C413E9-FF40-4180-BDBC-EF38BD868889}"/>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0" name="Google Shape;139;p18">
            <a:extLst>
              <a:ext uri="{FF2B5EF4-FFF2-40B4-BE49-F238E27FC236}">
                <a16:creationId xmlns:a16="http://schemas.microsoft.com/office/drawing/2014/main" id="{4A9BF147-E22A-4C8B-AE72-8C9958316119}"/>
              </a:ext>
            </a:extLst>
          </p:cNvPr>
          <p:cNvSpPr/>
          <p:nvPr/>
        </p:nvSpPr>
        <p:spPr>
          <a:xfrm rot="2466579">
            <a:off x="458899" y="265218"/>
            <a:ext cx="476257" cy="4547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140;p18">
            <a:extLst>
              <a:ext uri="{FF2B5EF4-FFF2-40B4-BE49-F238E27FC236}">
                <a16:creationId xmlns:a16="http://schemas.microsoft.com/office/drawing/2014/main" id="{074A84BB-D562-44A0-82F3-967BC35077C1}"/>
              </a:ext>
            </a:extLst>
          </p:cNvPr>
          <p:cNvSpPr/>
          <p:nvPr/>
        </p:nvSpPr>
        <p:spPr>
          <a:xfrm rot="-1609357">
            <a:off x="164062" y="3618509"/>
            <a:ext cx="342748" cy="32726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141;p18">
            <a:extLst>
              <a:ext uri="{FF2B5EF4-FFF2-40B4-BE49-F238E27FC236}">
                <a16:creationId xmlns:a16="http://schemas.microsoft.com/office/drawing/2014/main" id="{3CD85C5F-EED8-4285-80B9-28ED94F5550F}"/>
              </a:ext>
            </a:extLst>
          </p:cNvPr>
          <p:cNvSpPr/>
          <p:nvPr/>
        </p:nvSpPr>
        <p:spPr>
          <a:xfrm rot="2926412">
            <a:off x="8626596" y="1353107"/>
            <a:ext cx="256675" cy="24508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142;p18">
            <a:extLst>
              <a:ext uri="{FF2B5EF4-FFF2-40B4-BE49-F238E27FC236}">
                <a16:creationId xmlns:a16="http://schemas.microsoft.com/office/drawing/2014/main" id="{0591AFF9-DB3D-47E6-8F54-15F17421B1E4}"/>
              </a:ext>
            </a:extLst>
          </p:cNvPr>
          <p:cNvSpPr/>
          <p:nvPr/>
        </p:nvSpPr>
        <p:spPr>
          <a:xfrm rot="-1609257">
            <a:off x="295301" y="4665873"/>
            <a:ext cx="231253" cy="22080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 name="Slide Number Placeholder 5">
            <a:extLst>
              <a:ext uri="{FF2B5EF4-FFF2-40B4-BE49-F238E27FC236}">
                <a16:creationId xmlns:a16="http://schemas.microsoft.com/office/drawing/2014/main" id="{E878159F-CA93-499D-AC15-52ED7C1224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rPr>
              <a:t>13</a:t>
            </a:fld>
            <a:endParaRPr lang="en">
              <a:solidFill>
                <a:schemeClr val="tx1"/>
              </a:solidFill>
            </a:endParaRPr>
          </a:p>
        </p:txBody>
      </p:sp>
      <p:pic>
        <p:nvPicPr>
          <p:cNvPr id="4" name="Picture 3" descr="Graphical user interface, chart&#10;&#10;Description automatically generated">
            <a:extLst>
              <a:ext uri="{FF2B5EF4-FFF2-40B4-BE49-F238E27FC236}">
                <a16:creationId xmlns:a16="http://schemas.microsoft.com/office/drawing/2014/main" id="{136CF60A-F24E-3588-F6BB-441EAE138E60}"/>
              </a:ext>
            </a:extLst>
          </p:cNvPr>
          <p:cNvPicPr>
            <a:picLocks noChangeAspect="1"/>
          </p:cNvPicPr>
          <p:nvPr/>
        </p:nvPicPr>
        <p:blipFill>
          <a:blip r:embed="rId3"/>
          <a:stretch>
            <a:fillRect/>
          </a:stretch>
        </p:blipFill>
        <p:spPr>
          <a:xfrm>
            <a:off x="1829022" y="656460"/>
            <a:ext cx="5485947" cy="3645898"/>
          </a:xfrm>
          <a:prstGeom prst="rect">
            <a:avLst/>
          </a:prstGeom>
        </p:spPr>
      </p:pic>
      <p:sp>
        <p:nvSpPr>
          <p:cNvPr id="24" name="TextBox 23">
            <a:extLst>
              <a:ext uri="{FF2B5EF4-FFF2-40B4-BE49-F238E27FC236}">
                <a16:creationId xmlns:a16="http://schemas.microsoft.com/office/drawing/2014/main" id="{29C840B1-40D8-8365-9C19-F8FC052D678E}"/>
              </a:ext>
            </a:extLst>
          </p:cNvPr>
          <p:cNvSpPr txBox="1"/>
          <p:nvPr/>
        </p:nvSpPr>
        <p:spPr>
          <a:xfrm>
            <a:off x="621417" y="4334352"/>
            <a:ext cx="7901155" cy="830997"/>
          </a:xfrm>
          <a:prstGeom prst="rect">
            <a:avLst/>
          </a:prstGeom>
          <a:noFill/>
        </p:spPr>
        <p:txBody>
          <a:bodyPr wrap="square" rtlCol="0">
            <a:spAutoFit/>
          </a:bodyPr>
          <a:lstStyle/>
          <a:p>
            <a:pPr algn="ctr"/>
            <a:r>
              <a:rPr lang="en-US" sz="2400">
                <a:solidFill>
                  <a:schemeClr val="accent2"/>
                </a:solidFill>
                <a:latin typeface="Montserrat Light" panose="00000400000000000000" pitchFamily="2" charset="0"/>
              </a:rPr>
              <a:t>Mô hình dự đoán giá Ethereum sử dụng ngôn ngữ Python</a:t>
            </a:r>
          </a:p>
        </p:txBody>
      </p:sp>
    </p:spTree>
    <p:extLst>
      <p:ext uri="{BB962C8B-B14F-4D97-AF65-F5344CB8AC3E}">
        <p14:creationId xmlns:p14="http://schemas.microsoft.com/office/powerpoint/2010/main" val="343209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solidFill>
                  <a:schemeClr val="accent1"/>
                </a:solidFill>
              </a:rPr>
              <a:t>0</a:t>
            </a:r>
            <a:r>
              <a:rPr lang="vi-VN">
                <a:solidFill>
                  <a:schemeClr val="accent1"/>
                </a:solidFill>
              </a:rPr>
              <a:t>3</a:t>
            </a:r>
            <a:r>
              <a:rPr lang="en">
                <a:solidFill>
                  <a:schemeClr val="accent1"/>
                </a:solidFill>
              </a:rPr>
              <a:t>.</a:t>
            </a:r>
          </a:p>
          <a:p>
            <a:pPr marL="0" lvl="0" indent="0" algn="l" rtl="0">
              <a:spcBef>
                <a:spcPts val="0"/>
              </a:spcBef>
              <a:spcAft>
                <a:spcPts val="0"/>
              </a:spcAft>
              <a:buNone/>
            </a:pPr>
            <a:r>
              <a:rPr lang="en-US"/>
              <a:t>Ph   n lo   i kh   ch h   ng</a:t>
            </a:r>
          </a:p>
        </p:txBody>
      </p:sp>
      <p:sp>
        <p:nvSpPr>
          <p:cNvPr id="3" name="Google Shape;123;p17">
            <a:extLst>
              <a:ext uri="{FF2B5EF4-FFF2-40B4-BE49-F238E27FC236}">
                <a16:creationId xmlns:a16="http://schemas.microsoft.com/office/drawing/2014/main" id="{EE51486D-5E97-4386-88E6-D2442536EE21}"/>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solidFill>
                  <a:schemeClr val="tx1"/>
                </a:solidFill>
                <a:latin typeface="Montserrat" panose="00000500000000000000" pitchFamily="2" charset="0"/>
              </a:rPr>
              <a:pPr algn="r"/>
              <a:t>14</a:t>
            </a:fld>
            <a:endParaRPr lang="en" sz="1300" b="1">
              <a:solidFill>
                <a:schemeClr val="tx1"/>
              </a:solidFill>
              <a:latin typeface="Montserrat" panose="00000500000000000000" pitchFamily="2" charset="0"/>
            </a:endParaRPr>
          </a:p>
        </p:txBody>
      </p:sp>
      <p:grpSp>
        <p:nvGrpSpPr>
          <p:cNvPr id="4" name="Google Shape;909;p47">
            <a:extLst>
              <a:ext uri="{FF2B5EF4-FFF2-40B4-BE49-F238E27FC236}">
                <a16:creationId xmlns:a16="http://schemas.microsoft.com/office/drawing/2014/main" id="{9863FD1B-A028-DC57-E0BE-422A47FF217D}"/>
              </a:ext>
            </a:extLst>
          </p:cNvPr>
          <p:cNvGrpSpPr/>
          <p:nvPr/>
        </p:nvGrpSpPr>
        <p:grpSpPr>
          <a:xfrm>
            <a:off x="2331906" y="2979751"/>
            <a:ext cx="704385" cy="690301"/>
            <a:chOff x="5926225" y="921350"/>
            <a:chExt cx="517800" cy="504350"/>
          </a:xfrm>
        </p:grpSpPr>
        <p:sp>
          <p:nvSpPr>
            <p:cNvPr id="5" name="Google Shape;910;p47">
              <a:extLst>
                <a:ext uri="{FF2B5EF4-FFF2-40B4-BE49-F238E27FC236}">
                  <a16:creationId xmlns:a16="http://schemas.microsoft.com/office/drawing/2014/main" id="{2C33AE75-9275-5B66-D263-CE952C73843C}"/>
                </a:ext>
              </a:extLst>
            </p:cNvPr>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11;p47">
              <a:extLst>
                <a:ext uri="{FF2B5EF4-FFF2-40B4-BE49-F238E27FC236}">
                  <a16:creationId xmlns:a16="http://schemas.microsoft.com/office/drawing/2014/main" id="{8A5BAAAE-0EAD-B812-97AB-E9A05503212F}"/>
                </a:ext>
              </a:extLst>
            </p:cNvPr>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12;p47">
            <a:extLst>
              <a:ext uri="{FF2B5EF4-FFF2-40B4-BE49-F238E27FC236}">
                <a16:creationId xmlns:a16="http://schemas.microsoft.com/office/drawing/2014/main" id="{08C93A61-8C38-537D-AA54-4FEB2F7DC1F8}"/>
              </a:ext>
            </a:extLst>
          </p:cNvPr>
          <p:cNvSpPr/>
          <p:nvPr/>
        </p:nvSpPr>
        <p:spPr>
          <a:xfrm>
            <a:off x="2820422" y="3448528"/>
            <a:ext cx="554680" cy="342296"/>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D07FFCB6-923A-51DD-5277-874E27D2B893}"/>
              </a:ext>
            </a:extLst>
          </p:cNvPr>
          <p:cNvSpPr txBox="1"/>
          <p:nvPr/>
        </p:nvSpPr>
        <p:spPr>
          <a:xfrm>
            <a:off x="5078518" y="4835723"/>
            <a:ext cx="390293" cy="338554"/>
          </a:xfrm>
          <a:prstGeom prst="rect">
            <a:avLst/>
          </a:prstGeom>
          <a:noFill/>
        </p:spPr>
        <p:txBody>
          <a:bodyPr wrap="square">
            <a:spAutoFit/>
          </a:bodyPr>
          <a:lstStyle/>
          <a:p>
            <a:r>
              <a:rPr lang="en" sz="1600">
                <a:solidFill>
                  <a:schemeClr val="dk1"/>
                </a:solidFill>
                <a:latin typeface="Montserrat"/>
                <a:ea typeface="Montserrat"/>
                <a:cs typeface="Montserrat"/>
                <a:sym typeface="Montserrat"/>
              </a:rPr>
              <a:t>🐟</a:t>
            </a:r>
            <a:endParaRPr lang="en-US" sz="1600"/>
          </a:p>
        </p:txBody>
      </p:sp>
      <p:grpSp>
        <p:nvGrpSpPr>
          <p:cNvPr id="9" name="Google Shape;1219;p48">
            <a:extLst>
              <a:ext uri="{FF2B5EF4-FFF2-40B4-BE49-F238E27FC236}">
                <a16:creationId xmlns:a16="http://schemas.microsoft.com/office/drawing/2014/main" id="{5D214848-404B-5AF3-623C-50A49602EFE0}"/>
              </a:ext>
            </a:extLst>
          </p:cNvPr>
          <p:cNvGrpSpPr/>
          <p:nvPr/>
        </p:nvGrpSpPr>
        <p:grpSpPr>
          <a:xfrm>
            <a:off x="4969798" y="2445171"/>
            <a:ext cx="445905" cy="400522"/>
            <a:chOff x="1147762" y="1131887"/>
            <a:chExt cx="5137150" cy="4619626"/>
          </a:xfrm>
        </p:grpSpPr>
        <p:sp>
          <p:nvSpPr>
            <p:cNvPr id="10" name="Google Shape;1220;p48">
              <a:extLst>
                <a:ext uri="{FF2B5EF4-FFF2-40B4-BE49-F238E27FC236}">
                  <a16:creationId xmlns:a16="http://schemas.microsoft.com/office/drawing/2014/main" id="{3BBF7AEC-6216-6027-7567-C8514DC34875}"/>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221;p48">
              <a:extLst>
                <a:ext uri="{FF2B5EF4-FFF2-40B4-BE49-F238E27FC236}">
                  <a16:creationId xmlns:a16="http://schemas.microsoft.com/office/drawing/2014/main" id="{A8863587-CB05-8612-58E5-88B0C7B94789}"/>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222;p48">
              <a:extLst>
                <a:ext uri="{FF2B5EF4-FFF2-40B4-BE49-F238E27FC236}">
                  <a16:creationId xmlns:a16="http://schemas.microsoft.com/office/drawing/2014/main" id="{819D252D-0419-472B-9E4E-C011C69E65EE}"/>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 name="Google Shape;1219;p48">
            <a:extLst>
              <a:ext uri="{FF2B5EF4-FFF2-40B4-BE49-F238E27FC236}">
                <a16:creationId xmlns:a16="http://schemas.microsoft.com/office/drawing/2014/main" id="{FC3110C6-0C7C-AD7A-B900-5E9AEB49465F}"/>
              </a:ext>
            </a:extLst>
          </p:cNvPr>
          <p:cNvGrpSpPr/>
          <p:nvPr/>
        </p:nvGrpSpPr>
        <p:grpSpPr>
          <a:xfrm>
            <a:off x="1575426" y="2445171"/>
            <a:ext cx="445905" cy="400522"/>
            <a:chOff x="1147762" y="1131887"/>
            <a:chExt cx="5137150" cy="4619626"/>
          </a:xfrm>
        </p:grpSpPr>
        <p:sp>
          <p:nvSpPr>
            <p:cNvPr id="14" name="Google Shape;1220;p48">
              <a:extLst>
                <a:ext uri="{FF2B5EF4-FFF2-40B4-BE49-F238E27FC236}">
                  <a16:creationId xmlns:a16="http://schemas.microsoft.com/office/drawing/2014/main" id="{1DC2311F-E878-3036-049D-B70AF6FBDAF2}"/>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221;p48">
              <a:extLst>
                <a:ext uri="{FF2B5EF4-FFF2-40B4-BE49-F238E27FC236}">
                  <a16:creationId xmlns:a16="http://schemas.microsoft.com/office/drawing/2014/main" id="{A2ED8935-E4E0-F4EB-A1EE-ED40D266E01E}"/>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22;p48">
              <a:extLst>
                <a:ext uri="{FF2B5EF4-FFF2-40B4-BE49-F238E27FC236}">
                  <a16:creationId xmlns:a16="http://schemas.microsoft.com/office/drawing/2014/main" id="{F4ADF6B8-EF23-2CEB-FC88-6D2D0AC9FCFB}"/>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1" name="Google Shape;1219;p48">
            <a:extLst>
              <a:ext uri="{FF2B5EF4-FFF2-40B4-BE49-F238E27FC236}">
                <a16:creationId xmlns:a16="http://schemas.microsoft.com/office/drawing/2014/main" id="{5986FD12-DD0C-8794-375E-031BA1F5562F}"/>
              </a:ext>
            </a:extLst>
          </p:cNvPr>
          <p:cNvGrpSpPr/>
          <p:nvPr/>
        </p:nvGrpSpPr>
        <p:grpSpPr>
          <a:xfrm>
            <a:off x="3277659" y="2451915"/>
            <a:ext cx="445905" cy="400522"/>
            <a:chOff x="1147762" y="1131887"/>
            <a:chExt cx="5137150" cy="4619626"/>
          </a:xfrm>
        </p:grpSpPr>
        <p:sp>
          <p:nvSpPr>
            <p:cNvPr id="22" name="Google Shape;1220;p48">
              <a:extLst>
                <a:ext uri="{FF2B5EF4-FFF2-40B4-BE49-F238E27FC236}">
                  <a16:creationId xmlns:a16="http://schemas.microsoft.com/office/drawing/2014/main" id="{1181578D-FEAB-3FB6-5A55-C981708CCA4E}"/>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221;p48">
              <a:extLst>
                <a:ext uri="{FF2B5EF4-FFF2-40B4-BE49-F238E27FC236}">
                  <a16:creationId xmlns:a16="http://schemas.microsoft.com/office/drawing/2014/main" id="{B62CD345-A2B1-8C1A-F447-999BEFAFA0FE}"/>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222;p48">
              <a:extLst>
                <a:ext uri="{FF2B5EF4-FFF2-40B4-BE49-F238E27FC236}">
                  <a16:creationId xmlns:a16="http://schemas.microsoft.com/office/drawing/2014/main" id="{486CCE49-9CC5-B528-D2CB-801FA40F9F51}"/>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 name="Google Shape;1219;p48">
            <a:extLst>
              <a:ext uri="{FF2B5EF4-FFF2-40B4-BE49-F238E27FC236}">
                <a16:creationId xmlns:a16="http://schemas.microsoft.com/office/drawing/2014/main" id="{5C8DA3BF-DB39-BB36-D65C-335F499BB079}"/>
              </a:ext>
            </a:extLst>
          </p:cNvPr>
          <p:cNvGrpSpPr/>
          <p:nvPr/>
        </p:nvGrpSpPr>
        <p:grpSpPr>
          <a:xfrm>
            <a:off x="6872762" y="2444481"/>
            <a:ext cx="445905" cy="400522"/>
            <a:chOff x="1147762" y="1131887"/>
            <a:chExt cx="5137150" cy="4619626"/>
          </a:xfrm>
        </p:grpSpPr>
        <p:sp>
          <p:nvSpPr>
            <p:cNvPr id="26" name="Google Shape;1220;p48">
              <a:extLst>
                <a:ext uri="{FF2B5EF4-FFF2-40B4-BE49-F238E27FC236}">
                  <a16:creationId xmlns:a16="http://schemas.microsoft.com/office/drawing/2014/main" id="{024B1901-26FD-29F1-3BFF-944231C1F856}"/>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221;p48">
              <a:extLst>
                <a:ext uri="{FF2B5EF4-FFF2-40B4-BE49-F238E27FC236}">
                  <a16:creationId xmlns:a16="http://schemas.microsoft.com/office/drawing/2014/main" id="{AEC73528-6886-76D6-6AE2-35742E750AA1}"/>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222;p48">
              <a:extLst>
                <a:ext uri="{FF2B5EF4-FFF2-40B4-BE49-F238E27FC236}">
                  <a16:creationId xmlns:a16="http://schemas.microsoft.com/office/drawing/2014/main" id="{60253990-A0D3-B018-C5C5-54190493ECC9}"/>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3" name="TextBox 32">
            <a:extLst>
              <a:ext uri="{FF2B5EF4-FFF2-40B4-BE49-F238E27FC236}">
                <a16:creationId xmlns:a16="http://schemas.microsoft.com/office/drawing/2014/main" id="{79AB95D3-755F-33C8-5074-2E679AFD5445}"/>
              </a:ext>
            </a:extLst>
          </p:cNvPr>
          <p:cNvSpPr txBox="1"/>
          <p:nvPr/>
        </p:nvSpPr>
        <p:spPr>
          <a:xfrm>
            <a:off x="3333182" y="2396549"/>
            <a:ext cx="594360" cy="830997"/>
          </a:xfrm>
          <a:prstGeom prst="rect">
            <a:avLst/>
          </a:prstGeom>
          <a:noFill/>
        </p:spPr>
        <p:txBody>
          <a:bodyPr wrap="square" rtlCol="0">
            <a:spAutoFit/>
          </a:bodyPr>
          <a:lstStyle/>
          <a:p>
            <a:r>
              <a:rPr lang="en-US" sz="4800" b="1">
                <a:solidFill>
                  <a:schemeClr val="accent2"/>
                </a:solidFill>
                <a:latin typeface="Montserrat" panose="00000500000000000000" pitchFamily="2" charset="0"/>
              </a:rPr>
              <a:t>.</a:t>
            </a:r>
          </a:p>
        </p:txBody>
      </p:sp>
      <p:sp>
        <p:nvSpPr>
          <p:cNvPr id="34" name="TextBox 33">
            <a:extLst>
              <a:ext uri="{FF2B5EF4-FFF2-40B4-BE49-F238E27FC236}">
                <a16:creationId xmlns:a16="http://schemas.microsoft.com/office/drawing/2014/main" id="{1051E8B8-E61B-5C81-B09C-C7FADA7F2D12}"/>
              </a:ext>
            </a:extLst>
          </p:cNvPr>
          <p:cNvSpPr txBox="1"/>
          <p:nvPr/>
        </p:nvSpPr>
        <p:spPr>
          <a:xfrm>
            <a:off x="1517989" y="2146345"/>
            <a:ext cx="594360" cy="830997"/>
          </a:xfrm>
          <a:prstGeom prst="rect">
            <a:avLst/>
          </a:prstGeom>
          <a:noFill/>
        </p:spPr>
        <p:txBody>
          <a:bodyPr wrap="square" rtlCol="0">
            <a:spAutoFit/>
          </a:bodyPr>
          <a:lstStyle/>
          <a:p>
            <a:r>
              <a:rPr lang="en-US" sz="4800" b="1">
                <a:solidFill>
                  <a:schemeClr val="accent2"/>
                </a:solidFill>
                <a:latin typeface="Montserrat" panose="00000500000000000000" pitchFamily="2" charset="0"/>
              </a:rPr>
              <a:t>ˆ</a:t>
            </a:r>
          </a:p>
        </p:txBody>
      </p:sp>
      <p:sp>
        <p:nvSpPr>
          <p:cNvPr id="35" name="TextBox 34">
            <a:extLst>
              <a:ext uri="{FF2B5EF4-FFF2-40B4-BE49-F238E27FC236}">
                <a16:creationId xmlns:a16="http://schemas.microsoft.com/office/drawing/2014/main" id="{6CAADE87-4898-600A-E7AA-62E3FE24B6C2}"/>
              </a:ext>
            </a:extLst>
          </p:cNvPr>
          <p:cNvSpPr txBox="1"/>
          <p:nvPr/>
        </p:nvSpPr>
        <p:spPr>
          <a:xfrm>
            <a:off x="4939843" y="2136963"/>
            <a:ext cx="594360" cy="830997"/>
          </a:xfrm>
          <a:prstGeom prst="rect">
            <a:avLst/>
          </a:prstGeom>
          <a:noFill/>
        </p:spPr>
        <p:txBody>
          <a:bodyPr wrap="square" rtlCol="0">
            <a:spAutoFit/>
          </a:bodyPr>
          <a:lstStyle/>
          <a:p>
            <a:r>
              <a:rPr lang="en-US" sz="4800" b="1">
                <a:solidFill>
                  <a:schemeClr val="accent2"/>
                </a:solidFill>
                <a:latin typeface="Montserrat" panose="00000500000000000000" pitchFamily="2" charset="0"/>
              </a:rPr>
              <a:t>ˊ</a:t>
            </a:r>
          </a:p>
        </p:txBody>
      </p:sp>
      <p:sp>
        <p:nvSpPr>
          <p:cNvPr id="36" name="TextBox 35">
            <a:extLst>
              <a:ext uri="{FF2B5EF4-FFF2-40B4-BE49-F238E27FC236}">
                <a16:creationId xmlns:a16="http://schemas.microsoft.com/office/drawing/2014/main" id="{EAB8E27C-052E-963D-D0B0-D8B4A1F3C49F}"/>
              </a:ext>
            </a:extLst>
          </p:cNvPr>
          <p:cNvSpPr txBox="1"/>
          <p:nvPr/>
        </p:nvSpPr>
        <p:spPr>
          <a:xfrm>
            <a:off x="6800457" y="2144397"/>
            <a:ext cx="594360" cy="830997"/>
          </a:xfrm>
          <a:prstGeom prst="rect">
            <a:avLst/>
          </a:prstGeom>
          <a:noFill/>
        </p:spPr>
        <p:txBody>
          <a:bodyPr wrap="square" rtlCol="0">
            <a:spAutoFit/>
          </a:bodyPr>
          <a:lstStyle/>
          <a:p>
            <a:r>
              <a:rPr lang="en-US" sz="4800" b="1">
                <a:solidFill>
                  <a:schemeClr val="accent2"/>
                </a:solidFill>
                <a:latin typeface="Montserrat" panose="00000500000000000000" pitchFamily="2" charset="0"/>
              </a:rPr>
              <a:t>ˋ</a:t>
            </a:r>
          </a:p>
        </p:txBody>
      </p:sp>
    </p:spTree>
    <p:extLst>
      <p:ext uri="{BB962C8B-B14F-4D97-AF65-F5344CB8AC3E}">
        <p14:creationId xmlns:p14="http://schemas.microsoft.com/office/powerpoint/2010/main" val="2660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15949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Phân loại khách hàng</a:t>
            </a:r>
            <a:endParaRPr/>
          </a:p>
        </p:txBody>
      </p:sp>
      <p:sp>
        <p:nvSpPr>
          <p:cNvPr id="122" name="Google Shape;122;p17"/>
          <p:cNvSpPr txBox="1">
            <a:spLocks noGrp="1"/>
          </p:cNvSpPr>
          <p:nvPr>
            <p:ph type="body" idx="1"/>
          </p:nvPr>
        </p:nvSpPr>
        <p:spPr>
          <a:xfrm>
            <a:off x="855300" y="652434"/>
            <a:ext cx="7433400" cy="2443043"/>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L</a:t>
            </a:r>
            <a:r>
              <a:rPr lang="vi-VN"/>
              <a:t>à tách</a:t>
            </a:r>
            <a:r>
              <a:rPr lang="en-US"/>
              <a:t> </a:t>
            </a:r>
            <a:r>
              <a:rPr lang="vi-VN"/>
              <a:t>tập dữ liệu đầu vào thành các cụm dữ liệu mà những </a:t>
            </a:r>
            <a:r>
              <a:rPr lang="en-US"/>
              <a:t>khách hàng</a:t>
            </a:r>
            <a:r>
              <a:rPr lang="vi-VN"/>
              <a:t> trong đó sẽ giống nhau ở một số tiêu chí nào đó so với những </a:t>
            </a:r>
            <a:r>
              <a:rPr lang="en-US"/>
              <a:t>khách hàng</a:t>
            </a:r>
            <a:r>
              <a:rPr lang="vi-VN"/>
              <a:t> nằm ở cụm khác.</a:t>
            </a:r>
            <a:endParaRPr lang="en-US"/>
          </a:p>
          <a:p>
            <a:pPr marL="457200" lvl="0" indent="-381000" algn="l" rtl="0">
              <a:spcBef>
                <a:spcPts val="0"/>
              </a:spcBef>
              <a:spcAft>
                <a:spcPts val="0"/>
              </a:spcAft>
              <a:buSzPts val="2400"/>
              <a:buChar char="●"/>
            </a:pPr>
            <a:r>
              <a:rPr lang="vi-VN"/>
              <a:t>Đây là 1 kỹ thuật trong </a:t>
            </a:r>
            <a:r>
              <a:rPr lang="en-US"/>
              <a:t>D</a:t>
            </a:r>
            <a:r>
              <a:rPr lang="vi-VN"/>
              <a:t>ata </a:t>
            </a:r>
            <a:r>
              <a:rPr lang="en-US"/>
              <a:t>M</a:t>
            </a:r>
            <a:r>
              <a:rPr lang="vi-VN"/>
              <a:t>ining, thuộc nhóm học không giám sát.</a:t>
            </a:r>
            <a:endParaRPr lang="en-US"/>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15</a:t>
            </a:fld>
            <a:endParaRPr>
              <a:solidFill>
                <a:schemeClr val="tx1"/>
              </a:solidFill>
            </a:endParaRPr>
          </a:p>
        </p:txBody>
      </p:sp>
      <p:pic>
        <p:nvPicPr>
          <p:cNvPr id="6" name="Picture 5" descr="Diagram&#10;&#10;Description automatically generated">
            <a:extLst>
              <a:ext uri="{FF2B5EF4-FFF2-40B4-BE49-F238E27FC236}">
                <a16:creationId xmlns:a16="http://schemas.microsoft.com/office/drawing/2014/main" id="{7D3F2D68-B983-119E-BDF9-4B363D9142CB}"/>
              </a:ext>
            </a:extLst>
          </p:cNvPr>
          <p:cNvPicPr>
            <a:picLocks noChangeAspect="1"/>
          </p:cNvPicPr>
          <p:nvPr/>
        </p:nvPicPr>
        <p:blipFill>
          <a:blip r:embed="rId3"/>
          <a:stretch>
            <a:fillRect/>
          </a:stretch>
        </p:blipFill>
        <p:spPr>
          <a:xfrm>
            <a:off x="2324700" y="2402854"/>
            <a:ext cx="4494600" cy="2801048"/>
          </a:xfrm>
          <a:prstGeom prst="rect">
            <a:avLst/>
          </a:prstGeom>
        </p:spPr>
      </p:pic>
      <p:grpSp>
        <p:nvGrpSpPr>
          <p:cNvPr id="13" name="Google Shape;1149;p48">
            <a:extLst>
              <a:ext uri="{FF2B5EF4-FFF2-40B4-BE49-F238E27FC236}">
                <a16:creationId xmlns:a16="http://schemas.microsoft.com/office/drawing/2014/main" id="{8E8E3DD2-2CF5-B1CE-92EE-B6B9823DD242}"/>
              </a:ext>
            </a:extLst>
          </p:cNvPr>
          <p:cNvGrpSpPr/>
          <p:nvPr/>
        </p:nvGrpSpPr>
        <p:grpSpPr>
          <a:xfrm>
            <a:off x="237347" y="455175"/>
            <a:ext cx="445812" cy="394518"/>
            <a:chOff x="1510757" y="3225422"/>
            <a:chExt cx="720214" cy="637347"/>
          </a:xfrm>
        </p:grpSpPr>
        <p:sp>
          <p:nvSpPr>
            <p:cNvPr id="14" name="Google Shape;1150;p48">
              <a:extLst>
                <a:ext uri="{FF2B5EF4-FFF2-40B4-BE49-F238E27FC236}">
                  <a16:creationId xmlns:a16="http://schemas.microsoft.com/office/drawing/2014/main" id="{6CDB4B54-10AF-ED76-5D7B-B847159D6C25}"/>
                </a:ext>
              </a:extLst>
            </p:cNvPr>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51;p48">
              <a:extLst>
                <a:ext uri="{FF2B5EF4-FFF2-40B4-BE49-F238E27FC236}">
                  <a16:creationId xmlns:a16="http://schemas.microsoft.com/office/drawing/2014/main" id="{6247227F-2082-B623-7589-C1F1600FF083}"/>
                </a:ext>
              </a:extLst>
            </p:cNvPr>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152;p48">
              <a:extLst>
                <a:ext uri="{FF2B5EF4-FFF2-40B4-BE49-F238E27FC236}">
                  <a16:creationId xmlns:a16="http://schemas.microsoft.com/office/drawing/2014/main" id="{091F2163-3F0F-F181-6D63-C3FDCF74F1B8}"/>
                </a:ext>
              </a:extLst>
            </p:cNvPr>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53;p48">
              <a:extLst>
                <a:ext uri="{FF2B5EF4-FFF2-40B4-BE49-F238E27FC236}">
                  <a16:creationId xmlns:a16="http://schemas.microsoft.com/office/drawing/2014/main" id="{65653618-2D73-8236-C97F-A22FE77B5225}"/>
                </a:ext>
              </a:extLst>
            </p:cNvPr>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54;p48">
              <a:extLst>
                <a:ext uri="{FF2B5EF4-FFF2-40B4-BE49-F238E27FC236}">
                  <a16:creationId xmlns:a16="http://schemas.microsoft.com/office/drawing/2014/main" id="{ED51C72C-EAE3-D2A3-4AB4-BBD143BB5F08}"/>
                </a:ext>
              </a:extLst>
            </p:cNvPr>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55;p48">
              <a:extLst>
                <a:ext uri="{FF2B5EF4-FFF2-40B4-BE49-F238E27FC236}">
                  <a16:creationId xmlns:a16="http://schemas.microsoft.com/office/drawing/2014/main" id="{6B940AEF-30C4-EF7B-D1E4-DB22CD90D4E2}"/>
                </a:ext>
              </a:extLst>
            </p:cNvPr>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156;p48">
              <a:extLst>
                <a:ext uri="{FF2B5EF4-FFF2-40B4-BE49-F238E27FC236}">
                  <a16:creationId xmlns:a16="http://schemas.microsoft.com/office/drawing/2014/main" id="{DCF53D50-CA63-874B-7F3E-5ABF52A16B6E}"/>
                </a:ext>
              </a:extLst>
            </p:cNvPr>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82500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7"/>
          <p:cNvSpPr txBox="1">
            <a:spLocks noGrp="1"/>
          </p:cNvSpPr>
          <p:nvPr>
            <p:ph type="body" idx="1"/>
          </p:nvPr>
        </p:nvSpPr>
        <p:spPr>
          <a:xfrm>
            <a:off x="855300" y="309484"/>
            <a:ext cx="7433400" cy="213635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vi-VN"/>
              <a:t>Việc phân loại và xác định được các tệp khách hàng là yếu tố hàng đầu ảnh hưởng đến việc hoạt động của doanh nghiệp.</a:t>
            </a:r>
            <a:endParaRPr lang="en-US"/>
          </a:p>
          <a:p>
            <a:pPr marL="457200" lvl="0" indent="-381000" algn="l" rtl="0">
              <a:spcBef>
                <a:spcPts val="0"/>
              </a:spcBef>
              <a:spcAft>
                <a:spcPts val="0"/>
              </a:spcAft>
              <a:buSzPts val="2400"/>
              <a:buChar char="●"/>
            </a:pPr>
            <a:r>
              <a:rPr lang="en-US"/>
              <a:t>Giúp đưa ra các ưu đãi giảm giá, chương trình khuyến mãi phù hợp đến với khách hàng.</a:t>
            </a:r>
            <a:endParaRPr lang="vi-VN"/>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16</a:t>
            </a:fld>
            <a:endParaRPr>
              <a:solidFill>
                <a:schemeClr val="tx1"/>
              </a:solidFill>
            </a:endParaRPr>
          </a:p>
        </p:txBody>
      </p:sp>
      <p:pic>
        <p:nvPicPr>
          <p:cNvPr id="7" name="Picture 6" descr="Chart, treemap chart&#10;&#10;Description automatically generated">
            <a:extLst>
              <a:ext uri="{FF2B5EF4-FFF2-40B4-BE49-F238E27FC236}">
                <a16:creationId xmlns:a16="http://schemas.microsoft.com/office/drawing/2014/main" id="{07CAE6DC-9C7C-0852-382E-CB1768EB8DC2}"/>
              </a:ext>
            </a:extLst>
          </p:cNvPr>
          <p:cNvPicPr>
            <a:picLocks noChangeAspect="1"/>
          </p:cNvPicPr>
          <p:nvPr/>
        </p:nvPicPr>
        <p:blipFill>
          <a:blip r:embed="rId3"/>
          <a:stretch>
            <a:fillRect/>
          </a:stretch>
        </p:blipFill>
        <p:spPr>
          <a:xfrm>
            <a:off x="542692" y="2255649"/>
            <a:ext cx="8058615" cy="2691002"/>
          </a:xfrm>
          <a:prstGeom prst="rect">
            <a:avLst/>
          </a:prstGeom>
        </p:spPr>
      </p:pic>
    </p:spTree>
    <p:extLst>
      <p:ext uri="{BB962C8B-B14F-4D97-AF65-F5344CB8AC3E}">
        <p14:creationId xmlns:p14="http://schemas.microsoft.com/office/powerpoint/2010/main" val="642582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471726"/>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Các bước phân cụm khách hàng</a:t>
            </a:r>
            <a:endParaRPr/>
          </a:p>
        </p:txBody>
      </p:sp>
      <p:sp>
        <p:nvSpPr>
          <p:cNvPr id="122" name="Google Shape;122;p17"/>
          <p:cNvSpPr txBox="1">
            <a:spLocks noGrp="1"/>
          </p:cNvSpPr>
          <p:nvPr>
            <p:ph type="body" idx="1"/>
          </p:nvPr>
        </p:nvSpPr>
        <p:spPr>
          <a:xfrm>
            <a:off x="855300" y="1807428"/>
            <a:ext cx="7433400" cy="2034165"/>
          </a:xfrm>
          <a:prstGeom prst="rect">
            <a:avLst/>
          </a:prstGeom>
        </p:spPr>
        <p:txBody>
          <a:bodyPr spcFirstLastPara="1" wrap="square" lIns="0" tIns="0" rIns="0" bIns="0" anchor="t" anchorCtr="0">
            <a:noAutofit/>
          </a:bodyPr>
          <a:lstStyle/>
          <a:p>
            <a:pPr marL="533400" indent="-457200">
              <a:buFont typeface="+mj-lt"/>
              <a:buAutoNum type="arabicPeriod"/>
            </a:pPr>
            <a:r>
              <a:rPr lang="en-US"/>
              <a:t>Thu thập dữ liệu.</a:t>
            </a:r>
          </a:p>
          <a:p>
            <a:pPr marL="533400" lvl="0" indent="-457200" algn="l" rtl="0">
              <a:spcBef>
                <a:spcPts val="0"/>
              </a:spcBef>
              <a:spcAft>
                <a:spcPts val="0"/>
              </a:spcAft>
              <a:buSzPts val="2400"/>
              <a:buFont typeface="+mj-lt"/>
              <a:buAutoNum type="arabicPeriod"/>
            </a:pPr>
            <a:r>
              <a:rPr lang="vi-VN"/>
              <a:t>Tính độ tương đồng của các </a:t>
            </a:r>
            <a:r>
              <a:rPr lang="en-US"/>
              <a:t>khách hàng.</a:t>
            </a:r>
          </a:p>
          <a:p>
            <a:pPr marL="533400" lvl="0" indent="-457200" algn="l" rtl="0">
              <a:spcBef>
                <a:spcPts val="0"/>
              </a:spcBef>
              <a:spcAft>
                <a:spcPts val="0"/>
              </a:spcAft>
              <a:buSzPts val="2400"/>
              <a:buFont typeface="+mj-lt"/>
              <a:buAutoNum type="arabicPeriod"/>
            </a:pPr>
            <a:r>
              <a:rPr lang="en-US"/>
              <a:t>Lựa chọn một thuật toán phân cụm và thực hiện dựa trên dữ liệu đầu vào.</a:t>
            </a:r>
          </a:p>
          <a:p>
            <a:pPr marL="533400" lvl="0" indent="-457200" algn="l" rtl="0">
              <a:spcBef>
                <a:spcPts val="0"/>
              </a:spcBef>
              <a:spcAft>
                <a:spcPts val="0"/>
              </a:spcAft>
              <a:buSzPts val="2400"/>
              <a:buFont typeface="+mj-lt"/>
              <a:buAutoNum type="arabicPeriod"/>
            </a:pPr>
            <a:r>
              <a:rPr lang="vi-VN"/>
              <a:t>Đưa ra kết quả</a:t>
            </a:r>
            <a:r>
              <a:rPr lang="en-US"/>
              <a:t>.</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17</a:t>
            </a:fld>
            <a:endParaRPr>
              <a:solidFill>
                <a:schemeClr val="tx1"/>
              </a:solidFill>
            </a:endParaRPr>
          </a:p>
        </p:txBody>
      </p:sp>
      <p:grpSp>
        <p:nvGrpSpPr>
          <p:cNvPr id="5" name="Google Shape;375;p41">
            <a:extLst>
              <a:ext uri="{FF2B5EF4-FFF2-40B4-BE49-F238E27FC236}">
                <a16:creationId xmlns:a16="http://schemas.microsoft.com/office/drawing/2014/main" id="{A688B919-F2B2-399D-B96B-AF6BEEF69EA3}"/>
              </a:ext>
            </a:extLst>
          </p:cNvPr>
          <p:cNvGrpSpPr/>
          <p:nvPr/>
        </p:nvGrpSpPr>
        <p:grpSpPr>
          <a:xfrm>
            <a:off x="8205507" y="3970758"/>
            <a:ext cx="166385" cy="701016"/>
            <a:chOff x="8668080" y="2328029"/>
            <a:chExt cx="127488" cy="537136"/>
          </a:xfrm>
        </p:grpSpPr>
        <p:sp>
          <p:nvSpPr>
            <p:cNvPr id="6" name="Google Shape;376;p41">
              <a:extLst>
                <a:ext uri="{FF2B5EF4-FFF2-40B4-BE49-F238E27FC236}">
                  <a16:creationId xmlns:a16="http://schemas.microsoft.com/office/drawing/2014/main" id="{E864E951-24B3-DCBD-141E-5F0613F0AA86}"/>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7" name="Google Shape;377;p41">
              <a:extLst>
                <a:ext uri="{FF2B5EF4-FFF2-40B4-BE49-F238E27FC236}">
                  <a16:creationId xmlns:a16="http://schemas.microsoft.com/office/drawing/2014/main" id="{48F5ACEF-B0A0-2546-9C2B-DF597CD5B9BB}"/>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8" name="Google Shape;378;p41">
              <a:extLst>
                <a:ext uri="{FF2B5EF4-FFF2-40B4-BE49-F238E27FC236}">
                  <a16:creationId xmlns:a16="http://schemas.microsoft.com/office/drawing/2014/main" id="{AC777C5B-0287-5115-CCE9-93C22E6E7CFE}"/>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9" name="Google Shape;379;p41">
              <a:extLst>
                <a:ext uri="{FF2B5EF4-FFF2-40B4-BE49-F238E27FC236}">
                  <a16:creationId xmlns:a16="http://schemas.microsoft.com/office/drawing/2014/main" id="{F1256D71-4D95-8175-11FF-E52640871A47}"/>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0" name="Google Shape;380;p41">
              <a:extLst>
                <a:ext uri="{FF2B5EF4-FFF2-40B4-BE49-F238E27FC236}">
                  <a16:creationId xmlns:a16="http://schemas.microsoft.com/office/drawing/2014/main" id="{C18EE654-3735-C6B8-0ADC-129034C6C6FE}"/>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1" name="Google Shape;381;p41">
              <a:extLst>
                <a:ext uri="{FF2B5EF4-FFF2-40B4-BE49-F238E27FC236}">
                  <a16:creationId xmlns:a16="http://schemas.microsoft.com/office/drawing/2014/main" id="{C3EE7476-7530-23C8-FAC5-A610015EF4FE}"/>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2" name="Google Shape;382;p41">
              <a:extLst>
                <a:ext uri="{FF2B5EF4-FFF2-40B4-BE49-F238E27FC236}">
                  <a16:creationId xmlns:a16="http://schemas.microsoft.com/office/drawing/2014/main" id="{50513FFF-99BA-CB3E-4B6D-6DD2C74E5673}"/>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3" name="Google Shape;383;p41">
              <a:extLst>
                <a:ext uri="{FF2B5EF4-FFF2-40B4-BE49-F238E27FC236}">
                  <a16:creationId xmlns:a16="http://schemas.microsoft.com/office/drawing/2014/main" id="{36DEEA2E-70E9-F41E-3C23-2E67DAEBCB0F}"/>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4" name="Google Shape;384;p41">
              <a:extLst>
                <a:ext uri="{FF2B5EF4-FFF2-40B4-BE49-F238E27FC236}">
                  <a16:creationId xmlns:a16="http://schemas.microsoft.com/office/drawing/2014/main" id="{57180E88-09FC-3D0D-BB45-777341B5578E}"/>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5" name="Google Shape;385;p41">
              <a:extLst>
                <a:ext uri="{FF2B5EF4-FFF2-40B4-BE49-F238E27FC236}">
                  <a16:creationId xmlns:a16="http://schemas.microsoft.com/office/drawing/2014/main" id="{CDC12B45-C004-58ED-9DEC-5671E7354D6B}"/>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6" name="Google Shape;386;p41">
              <a:extLst>
                <a:ext uri="{FF2B5EF4-FFF2-40B4-BE49-F238E27FC236}">
                  <a16:creationId xmlns:a16="http://schemas.microsoft.com/office/drawing/2014/main" id="{CEB8B01F-5D05-DDA6-F7D7-EBAE9884B5EC}"/>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7" name="Google Shape;387;p41">
              <a:extLst>
                <a:ext uri="{FF2B5EF4-FFF2-40B4-BE49-F238E27FC236}">
                  <a16:creationId xmlns:a16="http://schemas.microsoft.com/office/drawing/2014/main" id="{3D81E066-2412-45D6-FBF5-FE70DAF6C402}"/>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grpSp>
        <p:nvGrpSpPr>
          <p:cNvPr id="18" name="Google Shape;388;p41">
            <a:extLst>
              <a:ext uri="{FF2B5EF4-FFF2-40B4-BE49-F238E27FC236}">
                <a16:creationId xmlns:a16="http://schemas.microsoft.com/office/drawing/2014/main" id="{E412D597-2E44-D20B-4C88-64DE5526EE25}"/>
              </a:ext>
            </a:extLst>
          </p:cNvPr>
          <p:cNvGrpSpPr/>
          <p:nvPr/>
        </p:nvGrpSpPr>
        <p:grpSpPr>
          <a:xfrm>
            <a:off x="408515" y="1793450"/>
            <a:ext cx="166385" cy="701016"/>
            <a:chOff x="8668080" y="2328029"/>
            <a:chExt cx="127488" cy="537136"/>
          </a:xfrm>
        </p:grpSpPr>
        <p:sp>
          <p:nvSpPr>
            <p:cNvPr id="19" name="Google Shape;389;p41">
              <a:extLst>
                <a:ext uri="{FF2B5EF4-FFF2-40B4-BE49-F238E27FC236}">
                  <a16:creationId xmlns:a16="http://schemas.microsoft.com/office/drawing/2014/main" id="{1C31E1E0-EC8C-BEF0-DAD1-9C44ECE822B6}"/>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0" name="Google Shape;390;p41">
              <a:extLst>
                <a:ext uri="{FF2B5EF4-FFF2-40B4-BE49-F238E27FC236}">
                  <a16:creationId xmlns:a16="http://schemas.microsoft.com/office/drawing/2014/main" id="{4EB66292-6EC3-EA7E-CE12-E045309B7968}"/>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1" name="Google Shape;391;p41">
              <a:extLst>
                <a:ext uri="{FF2B5EF4-FFF2-40B4-BE49-F238E27FC236}">
                  <a16:creationId xmlns:a16="http://schemas.microsoft.com/office/drawing/2014/main" id="{9C58F3BD-338E-813E-2A78-E202ABC77582}"/>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2" name="Google Shape;392;p41">
              <a:extLst>
                <a:ext uri="{FF2B5EF4-FFF2-40B4-BE49-F238E27FC236}">
                  <a16:creationId xmlns:a16="http://schemas.microsoft.com/office/drawing/2014/main" id="{5CB88BAF-BA57-4438-C502-E0FC58D297E6}"/>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3" name="Google Shape;393;p41">
              <a:extLst>
                <a:ext uri="{FF2B5EF4-FFF2-40B4-BE49-F238E27FC236}">
                  <a16:creationId xmlns:a16="http://schemas.microsoft.com/office/drawing/2014/main" id="{3287874A-95E1-EE08-8B5A-95678F88E514}"/>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4" name="Google Shape;394;p41">
              <a:extLst>
                <a:ext uri="{FF2B5EF4-FFF2-40B4-BE49-F238E27FC236}">
                  <a16:creationId xmlns:a16="http://schemas.microsoft.com/office/drawing/2014/main" id="{F91185C0-7618-FE38-90B1-C03C2F30FA31}"/>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5" name="Google Shape;395;p41">
              <a:extLst>
                <a:ext uri="{FF2B5EF4-FFF2-40B4-BE49-F238E27FC236}">
                  <a16:creationId xmlns:a16="http://schemas.microsoft.com/office/drawing/2014/main" id="{06260F08-C8B3-9A84-6880-E05CE4CC10FF}"/>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6" name="Google Shape;396;p41">
              <a:extLst>
                <a:ext uri="{FF2B5EF4-FFF2-40B4-BE49-F238E27FC236}">
                  <a16:creationId xmlns:a16="http://schemas.microsoft.com/office/drawing/2014/main" id="{BBA051EA-4D4C-6741-E36B-94BFA614956C}"/>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7" name="Google Shape;397;p41">
              <a:extLst>
                <a:ext uri="{FF2B5EF4-FFF2-40B4-BE49-F238E27FC236}">
                  <a16:creationId xmlns:a16="http://schemas.microsoft.com/office/drawing/2014/main" id="{4670AE4D-F978-1F9D-6BB6-E80AF2B74116}"/>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8" name="Google Shape;398;p41">
              <a:extLst>
                <a:ext uri="{FF2B5EF4-FFF2-40B4-BE49-F238E27FC236}">
                  <a16:creationId xmlns:a16="http://schemas.microsoft.com/office/drawing/2014/main" id="{D03DD69A-F9B0-4EBC-B91F-D6C73DC648B1}"/>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9" name="Google Shape;399;p41">
              <a:extLst>
                <a:ext uri="{FF2B5EF4-FFF2-40B4-BE49-F238E27FC236}">
                  <a16:creationId xmlns:a16="http://schemas.microsoft.com/office/drawing/2014/main" id="{56E7988C-38D8-F48D-EB3F-46455C456410}"/>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0" name="Google Shape;400;p41">
              <a:extLst>
                <a:ext uri="{FF2B5EF4-FFF2-40B4-BE49-F238E27FC236}">
                  <a16:creationId xmlns:a16="http://schemas.microsoft.com/office/drawing/2014/main" id="{120E02EF-8206-C5F9-DF9C-BAEF7B9F4675}"/>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spTree>
    <p:extLst>
      <p:ext uri="{BB962C8B-B14F-4D97-AF65-F5344CB8AC3E}">
        <p14:creationId xmlns:p14="http://schemas.microsoft.com/office/powerpoint/2010/main" val="235564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289932"/>
            <a:ext cx="7433400" cy="94236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Tại sao cần sự hỗ trợ của Machine Learning ?</a:t>
            </a:r>
            <a:endParaRPr/>
          </a:p>
        </p:txBody>
      </p:sp>
      <p:sp>
        <p:nvSpPr>
          <p:cNvPr id="122" name="Google Shape;122;p17"/>
          <p:cNvSpPr txBox="1">
            <a:spLocks noGrp="1"/>
          </p:cNvSpPr>
          <p:nvPr>
            <p:ph type="body" idx="1"/>
          </p:nvPr>
        </p:nvSpPr>
        <p:spPr>
          <a:xfrm>
            <a:off x="855300" y="1430147"/>
            <a:ext cx="7433400" cy="3060077"/>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D</a:t>
            </a:r>
            <a:r>
              <a:rPr lang="vi-VN"/>
              <a:t>ữ liệu khách hàng của các trung tâm mua sắm, các sàn giao dịch thương mại điện tử,... thường có dung lượng rất lớn vượt ngoài khả năng tính toán của con người.</a:t>
            </a:r>
            <a:endParaRPr lang="en-US"/>
          </a:p>
          <a:p>
            <a:pPr marL="457200" lvl="0" indent="-381000" algn="l" rtl="0">
              <a:spcBef>
                <a:spcPts val="0"/>
              </a:spcBef>
              <a:spcAft>
                <a:spcPts val="0"/>
              </a:spcAft>
              <a:buSzPts val="2400"/>
              <a:buChar char="●"/>
            </a:pPr>
            <a:r>
              <a:rPr lang="en-US"/>
              <a:t>Machine Learning sẽ giúp chia khách hàng thành nhiều nhóm khác nhau từ tập dữ liệu ban đầu.</a:t>
            </a:r>
          </a:p>
          <a:p>
            <a:r>
              <a:rPr lang="en-US"/>
              <a:t>Giúp tiết kiệm thời gian, công sức, chi phí,…</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18</a:t>
            </a:fld>
            <a:endParaRPr>
              <a:solidFill>
                <a:schemeClr val="tx1"/>
              </a:solidFill>
            </a:endParaRPr>
          </a:p>
        </p:txBody>
      </p:sp>
    </p:spTree>
    <p:extLst>
      <p:ext uri="{BB962C8B-B14F-4D97-AF65-F5344CB8AC3E}">
        <p14:creationId xmlns:p14="http://schemas.microsoft.com/office/powerpoint/2010/main" val="373573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1317"/>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Các phương pháp phân loại phổ biến</a:t>
            </a:r>
            <a:endParaRPr/>
          </a:p>
        </p:txBody>
      </p:sp>
      <p:sp>
        <p:nvSpPr>
          <p:cNvPr id="122" name="Google Shape;122;p17"/>
          <p:cNvSpPr txBox="1">
            <a:spLocks noGrp="1"/>
          </p:cNvSpPr>
          <p:nvPr>
            <p:ph type="body" idx="1"/>
          </p:nvPr>
        </p:nvSpPr>
        <p:spPr>
          <a:xfrm>
            <a:off x="855300" y="935808"/>
            <a:ext cx="7433400" cy="3963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Recency, Frequency, Monetary Value (RFM)</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19</a:t>
            </a:fld>
            <a:endParaRPr>
              <a:solidFill>
                <a:schemeClr val="tx1"/>
              </a:solidFill>
            </a:endParaRPr>
          </a:p>
        </p:txBody>
      </p:sp>
      <p:pic>
        <p:nvPicPr>
          <p:cNvPr id="5" name="Picture 4" descr="Graphical user interface&#10;&#10;Description automatically generated with medium confidence">
            <a:extLst>
              <a:ext uri="{FF2B5EF4-FFF2-40B4-BE49-F238E27FC236}">
                <a16:creationId xmlns:a16="http://schemas.microsoft.com/office/drawing/2014/main" id="{58206A8A-5151-028B-1C89-619B6D1C6499}"/>
              </a:ext>
            </a:extLst>
          </p:cNvPr>
          <p:cNvPicPr>
            <a:picLocks noChangeAspect="1"/>
          </p:cNvPicPr>
          <p:nvPr/>
        </p:nvPicPr>
        <p:blipFill>
          <a:blip r:embed="rId3"/>
          <a:stretch>
            <a:fillRect/>
          </a:stretch>
        </p:blipFill>
        <p:spPr>
          <a:xfrm>
            <a:off x="1551937" y="1540299"/>
            <a:ext cx="6040125" cy="3417106"/>
          </a:xfrm>
          <a:prstGeom prst="rect">
            <a:avLst/>
          </a:prstGeom>
        </p:spPr>
      </p:pic>
    </p:spTree>
    <p:extLst>
      <p:ext uri="{BB962C8B-B14F-4D97-AF65-F5344CB8AC3E}">
        <p14:creationId xmlns:p14="http://schemas.microsoft.com/office/powerpoint/2010/main" val="3466890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4"/>
          <p:cNvSpPr txBox="1">
            <a:spLocks noGrp="1"/>
          </p:cNvSpPr>
          <p:nvPr>
            <p:ph type="title"/>
          </p:nvPr>
        </p:nvSpPr>
        <p:spPr>
          <a:xfrm>
            <a:off x="850274" y="63020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Thành viên trong nhóm</a:t>
            </a:r>
            <a:endParaRPr/>
          </a:p>
        </p:txBody>
      </p:sp>
      <p:sp>
        <p:nvSpPr>
          <p:cNvPr id="523" name="Google Shape;523;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2</a:t>
            </a:fld>
            <a:endParaRPr>
              <a:solidFill>
                <a:schemeClr val="tx1"/>
              </a:solidFill>
            </a:endParaRPr>
          </a:p>
        </p:txBody>
      </p:sp>
      <p:sp>
        <p:nvSpPr>
          <p:cNvPr id="525" name="Google Shape;525;p44"/>
          <p:cNvSpPr txBox="1"/>
          <p:nvPr/>
        </p:nvSpPr>
        <p:spPr>
          <a:xfrm>
            <a:off x="781053" y="3382897"/>
            <a:ext cx="1630114" cy="886379"/>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0"/>
              </a:spcAft>
              <a:buNone/>
            </a:pPr>
            <a:r>
              <a:rPr lang="en" sz="1200" b="1">
                <a:solidFill>
                  <a:schemeClr val="dk1"/>
                </a:solidFill>
                <a:latin typeface="Montserrat"/>
                <a:ea typeface="Montserrat"/>
                <a:cs typeface="Montserrat"/>
                <a:sym typeface="Montserrat"/>
              </a:rPr>
              <a:t>Nguyễn Minh Thông</a:t>
            </a:r>
            <a:br>
              <a:rPr lang="en">
                <a:latin typeface="Montserrat"/>
                <a:ea typeface="Montserrat"/>
                <a:cs typeface="Montserrat"/>
                <a:sym typeface="Montserrat"/>
              </a:rPr>
            </a:br>
            <a:r>
              <a:rPr lang="en-US" sz="800">
                <a:solidFill>
                  <a:schemeClr val="dk2"/>
                </a:solidFill>
                <a:latin typeface="Montserrat"/>
                <a:ea typeface="Montserrat"/>
                <a:cs typeface="Montserrat"/>
                <a:sym typeface="Montserrat"/>
              </a:rPr>
              <a:t>MEMBER</a:t>
            </a:r>
          </a:p>
          <a:p>
            <a:pPr marL="0" lvl="0" indent="0" algn="ctr" rtl="0">
              <a:lnSpc>
                <a:spcPct val="150000"/>
              </a:lnSpc>
              <a:spcBef>
                <a:spcPts val="0"/>
              </a:spcBef>
              <a:spcAft>
                <a:spcPts val="0"/>
              </a:spcAft>
              <a:buNone/>
            </a:pPr>
            <a:r>
              <a:rPr lang="en-US" sz="800">
                <a:solidFill>
                  <a:schemeClr val="dk2"/>
                </a:solidFill>
                <a:latin typeface="Montserrat"/>
                <a:ea typeface="Montserrat"/>
                <a:cs typeface="Montserrat"/>
                <a:sym typeface="Montserrat"/>
              </a:rPr>
              <a:t>3118410416</a:t>
            </a:r>
          </a:p>
          <a:p>
            <a:pPr algn="ctr">
              <a:lnSpc>
                <a:spcPct val="150000"/>
              </a:lnSpc>
              <a:spcBef>
                <a:spcPts val="400"/>
              </a:spcBef>
              <a:spcAft>
                <a:spcPts val="400"/>
              </a:spcAft>
            </a:pPr>
            <a:r>
              <a:rPr lang="en-US" sz="900">
                <a:solidFill>
                  <a:schemeClr val="dk2"/>
                </a:solidFill>
                <a:latin typeface="Montserrat"/>
                <a:ea typeface="Montserrat"/>
                <a:cs typeface="Montserrat"/>
                <a:sym typeface="Montserrat"/>
              </a:rPr>
              <a:t>lonelynut2k@gmail.com</a:t>
            </a:r>
            <a:endParaRPr>
              <a:latin typeface="Montserrat"/>
              <a:ea typeface="Montserrat"/>
              <a:cs typeface="Montserrat"/>
              <a:sym typeface="Montserrat"/>
            </a:endParaRPr>
          </a:p>
        </p:txBody>
      </p:sp>
      <p:sp>
        <p:nvSpPr>
          <p:cNvPr id="527" name="Google Shape;527;p44"/>
          <p:cNvSpPr txBox="1"/>
          <p:nvPr/>
        </p:nvSpPr>
        <p:spPr>
          <a:xfrm>
            <a:off x="3657786" y="3382898"/>
            <a:ext cx="1625425" cy="886378"/>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0"/>
              </a:spcAft>
              <a:buNone/>
            </a:pPr>
            <a:r>
              <a:rPr lang="en" sz="1200" b="1">
                <a:solidFill>
                  <a:schemeClr val="dk1"/>
                </a:solidFill>
                <a:latin typeface="Montserrat"/>
                <a:ea typeface="Montserrat"/>
                <a:cs typeface="Montserrat"/>
                <a:sym typeface="Montserrat"/>
              </a:rPr>
              <a:t>Nguyễn Hữu Thắng</a:t>
            </a:r>
            <a:br>
              <a:rPr lang="en">
                <a:latin typeface="Montserrat"/>
                <a:ea typeface="Montserrat"/>
                <a:cs typeface="Montserrat"/>
                <a:sym typeface="Montserrat"/>
              </a:rPr>
            </a:br>
            <a:r>
              <a:rPr lang="en" sz="800">
                <a:solidFill>
                  <a:schemeClr val="dk2"/>
                </a:solidFill>
                <a:latin typeface="Montserrat"/>
                <a:ea typeface="Montserrat"/>
                <a:cs typeface="Montserrat"/>
                <a:sym typeface="Montserrat"/>
              </a:rPr>
              <a:t>MEMBER</a:t>
            </a:r>
          </a:p>
          <a:p>
            <a:pPr marL="0" lvl="0" indent="0" algn="ctr" rtl="0">
              <a:lnSpc>
                <a:spcPct val="150000"/>
              </a:lnSpc>
              <a:spcBef>
                <a:spcPts val="0"/>
              </a:spcBef>
              <a:spcAft>
                <a:spcPts val="0"/>
              </a:spcAft>
              <a:buNone/>
            </a:pPr>
            <a:r>
              <a:rPr lang="en-US" sz="800">
                <a:solidFill>
                  <a:schemeClr val="dk2"/>
                </a:solidFill>
                <a:latin typeface="Montserrat"/>
                <a:ea typeface="Montserrat"/>
                <a:cs typeface="Montserrat"/>
                <a:sym typeface="Montserrat"/>
              </a:rPr>
              <a:t>3118410402</a:t>
            </a:r>
            <a:endParaRPr sz="800">
              <a:solidFill>
                <a:schemeClr val="dk2"/>
              </a:solidFill>
              <a:latin typeface="Montserrat"/>
              <a:ea typeface="Montserrat"/>
              <a:cs typeface="Montserrat"/>
              <a:sym typeface="Montserrat"/>
            </a:endParaRPr>
          </a:p>
          <a:p>
            <a:pPr marL="0" lvl="0" indent="0" algn="ctr" rtl="0">
              <a:lnSpc>
                <a:spcPct val="150000"/>
              </a:lnSpc>
              <a:spcBef>
                <a:spcPts val="400"/>
              </a:spcBef>
              <a:spcAft>
                <a:spcPts val="0"/>
              </a:spcAft>
              <a:buNone/>
            </a:pPr>
            <a:r>
              <a:rPr lang="en-US" sz="900">
                <a:solidFill>
                  <a:schemeClr val="dk2"/>
                </a:solidFill>
                <a:latin typeface="Montserrat"/>
                <a:ea typeface="Montserrat"/>
                <a:cs typeface="Montserrat"/>
                <a:sym typeface="Montserrat"/>
              </a:rPr>
              <a:t>jandragon113@gmail.com</a:t>
            </a:r>
            <a:endParaRPr>
              <a:latin typeface="Montserrat"/>
              <a:ea typeface="Montserrat"/>
              <a:cs typeface="Montserrat"/>
              <a:sym typeface="Montserrat"/>
            </a:endParaRPr>
          </a:p>
        </p:txBody>
      </p:sp>
      <p:sp>
        <p:nvSpPr>
          <p:cNvPr id="529" name="Google Shape;529;p44"/>
          <p:cNvSpPr txBox="1"/>
          <p:nvPr/>
        </p:nvSpPr>
        <p:spPr>
          <a:xfrm>
            <a:off x="6590137" y="3382897"/>
            <a:ext cx="1625425" cy="886377"/>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0"/>
              </a:spcAft>
              <a:buNone/>
            </a:pPr>
            <a:r>
              <a:rPr lang="en" sz="1200" b="1">
                <a:solidFill>
                  <a:schemeClr val="dk1"/>
                </a:solidFill>
                <a:latin typeface="Montserrat"/>
                <a:ea typeface="Montserrat"/>
                <a:cs typeface="Montserrat"/>
                <a:sym typeface="Montserrat"/>
              </a:rPr>
              <a:t>Trần Huy Khánh</a:t>
            </a:r>
            <a:br>
              <a:rPr lang="en">
                <a:latin typeface="Montserrat"/>
                <a:ea typeface="Montserrat"/>
                <a:cs typeface="Montserrat"/>
                <a:sym typeface="Montserrat"/>
              </a:rPr>
            </a:br>
            <a:r>
              <a:rPr lang="en" sz="800">
                <a:solidFill>
                  <a:schemeClr val="dk2"/>
                </a:solidFill>
                <a:latin typeface="Montserrat"/>
                <a:ea typeface="Montserrat"/>
                <a:cs typeface="Montserrat"/>
                <a:sym typeface="Montserrat"/>
              </a:rPr>
              <a:t>MEMBER</a:t>
            </a:r>
          </a:p>
          <a:p>
            <a:pPr marL="0" lvl="0" indent="0" algn="ctr" rtl="0">
              <a:lnSpc>
                <a:spcPct val="150000"/>
              </a:lnSpc>
              <a:spcBef>
                <a:spcPts val="0"/>
              </a:spcBef>
              <a:spcAft>
                <a:spcPts val="0"/>
              </a:spcAft>
              <a:buNone/>
            </a:pPr>
            <a:r>
              <a:rPr lang="en-US" sz="800">
                <a:solidFill>
                  <a:schemeClr val="dk2"/>
                </a:solidFill>
                <a:latin typeface="Montserrat"/>
                <a:ea typeface="Montserrat"/>
                <a:cs typeface="Montserrat"/>
                <a:sym typeface="Montserrat"/>
              </a:rPr>
              <a:t>3118410191</a:t>
            </a:r>
            <a:endParaRPr sz="800">
              <a:solidFill>
                <a:schemeClr val="dk2"/>
              </a:solidFill>
              <a:latin typeface="Montserrat"/>
              <a:ea typeface="Montserrat"/>
              <a:cs typeface="Montserrat"/>
              <a:sym typeface="Montserrat"/>
            </a:endParaRPr>
          </a:p>
          <a:p>
            <a:pPr marL="0" lvl="0" indent="0" algn="ctr" rtl="0">
              <a:lnSpc>
                <a:spcPct val="150000"/>
              </a:lnSpc>
              <a:spcBef>
                <a:spcPts val="400"/>
              </a:spcBef>
              <a:spcAft>
                <a:spcPts val="0"/>
              </a:spcAft>
              <a:buNone/>
            </a:pPr>
            <a:r>
              <a:rPr lang="en-US" sz="900">
                <a:solidFill>
                  <a:schemeClr val="dk2"/>
                </a:solidFill>
                <a:latin typeface="Montserrat"/>
                <a:ea typeface="Montserrat"/>
                <a:cs typeface="Montserrat"/>
                <a:sym typeface="Montserrat"/>
              </a:rPr>
              <a:t>jasontran786@gmail.com</a:t>
            </a:r>
            <a:endParaRPr>
              <a:latin typeface="Montserrat"/>
              <a:ea typeface="Montserrat"/>
              <a:cs typeface="Montserrat"/>
              <a:sym typeface="Montserrat"/>
            </a:endParaRPr>
          </a:p>
          <a:p>
            <a:pPr marL="0" lvl="0" indent="0" algn="ctr" rtl="0">
              <a:lnSpc>
                <a:spcPct val="150000"/>
              </a:lnSpc>
              <a:spcBef>
                <a:spcPts val="400"/>
              </a:spcBef>
              <a:spcAft>
                <a:spcPts val="400"/>
              </a:spcAft>
              <a:buNone/>
            </a:pPr>
            <a:endParaRPr>
              <a:latin typeface="Montserrat"/>
              <a:ea typeface="Montserrat"/>
              <a:cs typeface="Montserrat"/>
              <a:sym typeface="Montserrat"/>
            </a:endParaRPr>
          </a:p>
        </p:txBody>
      </p:sp>
      <p:pic>
        <p:nvPicPr>
          <p:cNvPr id="3" name="Picture 2" descr="Icon&#10;&#10;Description automatically generated with medium confidence">
            <a:extLst>
              <a:ext uri="{FF2B5EF4-FFF2-40B4-BE49-F238E27FC236}">
                <a16:creationId xmlns:a16="http://schemas.microsoft.com/office/drawing/2014/main" id="{A8458E63-BCDE-BFB4-F33A-DDEFEB315E69}"/>
              </a:ext>
            </a:extLst>
          </p:cNvPr>
          <p:cNvPicPr>
            <a:picLocks noChangeAspect="1"/>
          </p:cNvPicPr>
          <p:nvPr/>
        </p:nvPicPr>
        <p:blipFill>
          <a:blip r:embed="rId3"/>
          <a:stretch>
            <a:fillRect/>
          </a:stretch>
        </p:blipFill>
        <p:spPr>
          <a:xfrm>
            <a:off x="6658250" y="1461912"/>
            <a:ext cx="1489201" cy="1489201"/>
          </a:xfrm>
          <a:prstGeom prst="rect">
            <a:avLst/>
          </a:prstGeom>
        </p:spPr>
      </p:pic>
      <p:pic>
        <p:nvPicPr>
          <p:cNvPr id="5" name="Picture 4" descr="Icon&#10;&#10;Description automatically generated">
            <a:extLst>
              <a:ext uri="{FF2B5EF4-FFF2-40B4-BE49-F238E27FC236}">
                <a16:creationId xmlns:a16="http://schemas.microsoft.com/office/drawing/2014/main" id="{40F2E038-55C6-AB6E-509C-3CA919291935}"/>
              </a:ext>
            </a:extLst>
          </p:cNvPr>
          <p:cNvPicPr>
            <a:picLocks noChangeAspect="1"/>
          </p:cNvPicPr>
          <p:nvPr/>
        </p:nvPicPr>
        <p:blipFill>
          <a:blip r:embed="rId4"/>
          <a:stretch>
            <a:fillRect/>
          </a:stretch>
        </p:blipFill>
        <p:spPr>
          <a:xfrm>
            <a:off x="3754879" y="1461911"/>
            <a:ext cx="1489202" cy="1489202"/>
          </a:xfrm>
          <a:prstGeom prst="rect">
            <a:avLst/>
          </a:prstGeom>
        </p:spPr>
      </p:pic>
      <p:pic>
        <p:nvPicPr>
          <p:cNvPr id="7" name="Picture 6" descr="Shape, circle&#10;&#10;Description automatically generated">
            <a:extLst>
              <a:ext uri="{FF2B5EF4-FFF2-40B4-BE49-F238E27FC236}">
                <a16:creationId xmlns:a16="http://schemas.microsoft.com/office/drawing/2014/main" id="{0F9118D8-AE7C-4786-A87D-F34011CF6929}"/>
              </a:ext>
            </a:extLst>
          </p:cNvPr>
          <p:cNvPicPr>
            <a:picLocks noChangeAspect="1"/>
          </p:cNvPicPr>
          <p:nvPr/>
        </p:nvPicPr>
        <p:blipFill>
          <a:blip r:embed="rId5"/>
          <a:stretch>
            <a:fillRect/>
          </a:stretch>
        </p:blipFill>
        <p:spPr>
          <a:xfrm>
            <a:off x="851509" y="1461911"/>
            <a:ext cx="1489202" cy="1489202"/>
          </a:xfrm>
          <a:prstGeom prst="rect">
            <a:avLst/>
          </a:prstGeom>
        </p:spPr>
      </p:pic>
      <p:grpSp>
        <p:nvGrpSpPr>
          <p:cNvPr id="18" name="Google Shape;913;p47">
            <a:extLst>
              <a:ext uri="{FF2B5EF4-FFF2-40B4-BE49-F238E27FC236}">
                <a16:creationId xmlns:a16="http://schemas.microsoft.com/office/drawing/2014/main" id="{07E10AA1-6B0A-051F-9E54-A3A5686DDEAE}"/>
              </a:ext>
            </a:extLst>
          </p:cNvPr>
          <p:cNvGrpSpPr/>
          <p:nvPr/>
        </p:nvGrpSpPr>
        <p:grpSpPr>
          <a:xfrm>
            <a:off x="-147499" y="4177065"/>
            <a:ext cx="1075937" cy="1047989"/>
            <a:chOff x="5926225" y="921350"/>
            <a:chExt cx="517800" cy="504350"/>
          </a:xfrm>
        </p:grpSpPr>
        <p:sp>
          <p:nvSpPr>
            <p:cNvPr id="19" name="Google Shape;914;p47">
              <a:extLst>
                <a:ext uri="{FF2B5EF4-FFF2-40B4-BE49-F238E27FC236}">
                  <a16:creationId xmlns:a16="http://schemas.microsoft.com/office/drawing/2014/main" id="{B811CFE1-0792-6C0C-FA7A-CCD111276F52}"/>
                </a:ext>
              </a:extLst>
            </p:cNvPr>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5;p47">
              <a:extLst>
                <a:ext uri="{FF2B5EF4-FFF2-40B4-BE49-F238E27FC236}">
                  <a16:creationId xmlns:a16="http://schemas.microsoft.com/office/drawing/2014/main" id="{F4BF9422-00CA-4994-8409-90058637A103}"/>
                </a:ext>
              </a:extLst>
            </p:cNvPr>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908;p47">
            <a:extLst>
              <a:ext uri="{FF2B5EF4-FFF2-40B4-BE49-F238E27FC236}">
                <a16:creationId xmlns:a16="http://schemas.microsoft.com/office/drawing/2014/main" id="{2481E2FC-CAC4-3E35-DD86-C807EEAEA04A}"/>
              </a:ext>
            </a:extLst>
          </p:cNvPr>
          <p:cNvSpPr/>
          <p:nvPr/>
        </p:nvSpPr>
        <p:spPr>
          <a:xfrm>
            <a:off x="633336" y="4705226"/>
            <a:ext cx="885200" cy="438224"/>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1317"/>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Các phương pháp phân loại phổ biến</a:t>
            </a:r>
            <a:endParaRPr/>
          </a:p>
        </p:txBody>
      </p:sp>
      <p:sp>
        <p:nvSpPr>
          <p:cNvPr id="122" name="Google Shape;122;p17"/>
          <p:cNvSpPr txBox="1">
            <a:spLocks noGrp="1"/>
          </p:cNvSpPr>
          <p:nvPr>
            <p:ph type="body" idx="1"/>
          </p:nvPr>
        </p:nvSpPr>
        <p:spPr>
          <a:xfrm>
            <a:off x="855300" y="935808"/>
            <a:ext cx="7433400" cy="3963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Customer Relationship Management (CRM)</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20</a:t>
            </a:fld>
            <a:endParaRPr>
              <a:solidFill>
                <a:schemeClr val="tx1"/>
              </a:solidFill>
            </a:endParaRPr>
          </a:p>
        </p:txBody>
      </p:sp>
      <p:pic>
        <p:nvPicPr>
          <p:cNvPr id="6" name="Picture 5" descr="Diagram&#10;&#10;Description automatically generated">
            <a:extLst>
              <a:ext uri="{FF2B5EF4-FFF2-40B4-BE49-F238E27FC236}">
                <a16:creationId xmlns:a16="http://schemas.microsoft.com/office/drawing/2014/main" id="{8EA22FCB-34B6-0AE0-9A4D-10D5BBB90C29}"/>
              </a:ext>
            </a:extLst>
          </p:cNvPr>
          <p:cNvPicPr>
            <a:picLocks noChangeAspect="1"/>
          </p:cNvPicPr>
          <p:nvPr/>
        </p:nvPicPr>
        <p:blipFill>
          <a:blip r:embed="rId3"/>
          <a:stretch>
            <a:fillRect/>
          </a:stretch>
        </p:blipFill>
        <p:spPr>
          <a:xfrm>
            <a:off x="817756" y="1713904"/>
            <a:ext cx="7508488" cy="3035947"/>
          </a:xfrm>
          <a:prstGeom prst="rect">
            <a:avLst/>
          </a:prstGeom>
        </p:spPr>
      </p:pic>
    </p:spTree>
    <p:extLst>
      <p:ext uri="{BB962C8B-B14F-4D97-AF65-F5344CB8AC3E}">
        <p14:creationId xmlns:p14="http://schemas.microsoft.com/office/powerpoint/2010/main" val="2008884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1317"/>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Các phương pháp phân loại phổ biến</a:t>
            </a:r>
            <a:endParaRPr/>
          </a:p>
        </p:txBody>
      </p:sp>
      <p:sp>
        <p:nvSpPr>
          <p:cNvPr id="122" name="Google Shape;122;p17"/>
          <p:cNvSpPr txBox="1">
            <a:spLocks noGrp="1"/>
          </p:cNvSpPr>
          <p:nvPr>
            <p:ph type="body" idx="1"/>
          </p:nvPr>
        </p:nvSpPr>
        <p:spPr>
          <a:xfrm>
            <a:off x="855300" y="935808"/>
            <a:ext cx="7433400" cy="3963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Finance Resource Management (FRM)</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21</a:t>
            </a:fld>
            <a:endParaRPr>
              <a:solidFill>
                <a:schemeClr val="tx1"/>
              </a:solidFill>
            </a:endParaRPr>
          </a:p>
        </p:txBody>
      </p:sp>
      <p:pic>
        <p:nvPicPr>
          <p:cNvPr id="8" name="Picture 7" descr="Graphical user interface&#10;&#10;Description automatically generated">
            <a:extLst>
              <a:ext uri="{FF2B5EF4-FFF2-40B4-BE49-F238E27FC236}">
                <a16:creationId xmlns:a16="http://schemas.microsoft.com/office/drawing/2014/main" id="{6B543EA2-BF5F-6C3F-3DE6-C9780EC86ED8}"/>
              </a:ext>
            </a:extLst>
          </p:cNvPr>
          <p:cNvPicPr>
            <a:picLocks noChangeAspect="1"/>
          </p:cNvPicPr>
          <p:nvPr/>
        </p:nvPicPr>
        <p:blipFill>
          <a:blip r:embed="rId3"/>
          <a:stretch>
            <a:fillRect/>
          </a:stretch>
        </p:blipFill>
        <p:spPr>
          <a:xfrm>
            <a:off x="1590907" y="1458454"/>
            <a:ext cx="5962185" cy="3353729"/>
          </a:xfrm>
          <a:prstGeom prst="rect">
            <a:avLst/>
          </a:prstGeom>
        </p:spPr>
      </p:pic>
    </p:spTree>
    <p:extLst>
      <p:ext uri="{BB962C8B-B14F-4D97-AF65-F5344CB8AC3E}">
        <p14:creationId xmlns:p14="http://schemas.microsoft.com/office/powerpoint/2010/main" val="212241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04.</a:t>
            </a:r>
            <a:endParaRPr>
              <a:solidFill>
                <a:schemeClr val="accent1"/>
              </a:solidFill>
            </a:endParaRPr>
          </a:p>
          <a:p>
            <a:pPr marL="0" lvl="0" indent="0" algn="l" rtl="0">
              <a:spcBef>
                <a:spcPts val="0"/>
              </a:spcBef>
              <a:spcAft>
                <a:spcPts val="0"/>
              </a:spcAft>
              <a:buNone/>
            </a:pPr>
            <a:r>
              <a:rPr lang="en-US"/>
              <a:t>Thu   t to   n K-Me   ns</a:t>
            </a:r>
            <a:endParaRPr/>
          </a:p>
        </p:txBody>
      </p:sp>
      <p:sp>
        <p:nvSpPr>
          <p:cNvPr id="6" name="Google Shape;96;p13">
            <a:extLst>
              <a:ext uri="{FF2B5EF4-FFF2-40B4-BE49-F238E27FC236}">
                <a16:creationId xmlns:a16="http://schemas.microsoft.com/office/drawing/2014/main" id="{194A0E4B-A8F5-47DF-B3CD-6EAC186DBA01}"/>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latin typeface="Montserrat" panose="00000500000000000000" pitchFamily="2" charset="0"/>
              </a:rPr>
              <a:pPr algn="r"/>
              <a:t>22</a:t>
            </a:fld>
            <a:endParaRPr lang="en" sz="1300" b="1">
              <a:latin typeface="Montserrat" panose="00000500000000000000" pitchFamily="2" charset="0"/>
            </a:endParaRPr>
          </a:p>
        </p:txBody>
      </p:sp>
      <p:grpSp>
        <p:nvGrpSpPr>
          <p:cNvPr id="4" name="Google Shape;909;p47">
            <a:extLst>
              <a:ext uri="{FF2B5EF4-FFF2-40B4-BE49-F238E27FC236}">
                <a16:creationId xmlns:a16="http://schemas.microsoft.com/office/drawing/2014/main" id="{50CF3B2D-748C-B841-F90F-24FC5509D934}"/>
              </a:ext>
            </a:extLst>
          </p:cNvPr>
          <p:cNvGrpSpPr/>
          <p:nvPr/>
        </p:nvGrpSpPr>
        <p:grpSpPr>
          <a:xfrm>
            <a:off x="114716" y="4184661"/>
            <a:ext cx="704385" cy="690301"/>
            <a:chOff x="5926225" y="921350"/>
            <a:chExt cx="517800" cy="504350"/>
          </a:xfrm>
        </p:grpSpPr>
        <p:sp>
          <p:nvSpPr>
            <p:cNvPr id="5" name="Google Shape;910;p47">
              <a:extLst>
                <a:ext uri="{FF2B5EF4-FFF2-40B4-BE49-F238E27FC236}">
                  <a16:creationId xmlns:a16="http://schemas.microsoft.com/office/drawing/2014/main" id="{1327708E-2FA5-C01D-37D3-0974E8C0F04E}"/>
                </a:ext>
              </a:extLst>
            </p:cNvPr>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11;p47">
              <a:extLst>
                <a:ext uri="{FF2B5EF4-FFF2-40B4-BE49-F238E27FC236}">
                  <a16:creationId xmlns:a16="http://schemas.microsoft.com/office/drawing/2014/main" id="{CADA9FE1-49FF-1FD0-F27F-4C386560994A}"/>
                </a:ext>
              </a:extLst>
            </p:cNvPr>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2;p47">
            <a:extLst>
              <a:ext uri="{FF2B5EF4-FFF2-40B4-BE49-F238E27FC236}">
                <a16:creationId xmlns:a16="http://schemas.microsoft.com/office/drawing/2014/main" id="{E09124CA-02CE-74CC-A291-2BFCD88679BB}"/>
              </a:ext>
            </a:extLst>
          </p:cNvPr>
          <p:cNvSpPr/>
          <p:nvPr/>
        </p:nvSpPr>
        <p:spPr>
          <a:xfrm>
            <a:off x="603232" y="4653438"/>
            <a:ext cx="554680" cy="342296"/>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979AE8D6-11E9-B310-C50A-99543309E39C}"/>
              </a:ext>
            </a:extLst>
          </p:cNvPr>
          <p:cNvSpPr txBox="1"/>
          <p:nvPr/>
        </p:nvSpPr>
        <p:spPr>
          <a:xfrm>
            <a:off x="3108436" y="4835674"/>
            <a:ext cx="390293" cy="338554"/>
          </a:xfrm>
          <a:prstGeom prst="rect">
            <a:avLst/>
          </a:prstGeom>
          <a:noFill/>
        </p:spPr>
        <p:txBody>
          <a:bodyPr wrap="square">
            <a:spAutoFit/>
          </a:bodyPr>
          <a:lstStyle/>
          <a:p>
            <a:r>
              <a:rPr lang="en" sz="1600">
                <a:solidFill>
                  <a:schemeClr val="dk1"/>
                </a:solidFill>
                <a:latin typeface="Montserrat"/>
                <a:ea typeface="Montserrat"/>
                <a:cs typeface="Montserrat"/>
                <a:sym typeface="Montserrat"/>
              </a:rPr>
              <a:t>🐟</a:t>
            </a:r>
            <a:endParaRPr lang="en-US" sz="1600"/>
          </a:p>
        </p:txBody>
      </p:sp>
      <p:grpSp>
        <p:nvGrpSpPr>
          <p:cNvPr id="10" name="Google Shape;1219;p48">
            <a:extLst>
              <a:ext uri="{FF2B5EF4-FFF2-40B4-BE49-F238E27FC236}">
                <a16:creationId xmlns:a16="http://schemas.microsoft.com/office/drawing/2014/main" id="{1D0A4ACB-C28D-D0B3-CC60-4940F8369ABD}"/>
              </a:ext>
            </a:extLst>
          </p:cNvPr>
          <p:cNvGrpSpPr/>
          <p:nvPr/>
        </p:nvGrpSpPr>
        <p:grpSpPr>
          <a:xfrm>
            <a:off x="1940455" y="2453427"/>
            <a:ext cx="445905" cy="400522"/>
            <a:chOff x="1147762" y="1131887"/>
            <a:chExt cx="5137150" cy="4619626"/>
          </a:xfrm>
        </p:grpSpPr>
        <p:sp>
          <p:nvSpPr>
            <p:cNvPr id="11" name="Google Shape;1220;p48">
              <a:extLst>
                <a:ext uri="{FF2B5EF4-FFF2-40B4-BE49-F238E27FC236}">
                  <a16:creationId xmlns:a16="http://schemas.microsoft.com/office/drawing/2014/main" id="{894C74F4-C726-AC98-4FD6-9B7E244D15CF}"/>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221;p48">
              <a:extLst>
                <a:ext uri="{FF2B5EF4-FFF2-40B4-BE49-F238E27FC236}">
                  <a16:creationId xmlns:a16="http://schemas.microsoft.com/office/drawing/2014/main" id="{09F59F8D-0067-65FA-9BE6-921EEE019764}"/>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222;p48">
              <a:extLst>
                <a:ext uri="{FF2B5EF4-FFF2-40B4-BE49-F238E27FC236}">
                  <a16:creationId xmlns:a16="http://schemas.microsoft.com/office/drawing/2014/main" id="{19477475-E7AA-37D1-6920-C4402281C8DD}"/>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 name="Google Shape;1219;p48">
            <a:extLst>
              <a:ext uri="{FF2B5EF4-FFF2-40B4-BE49-F238E27FC236}">
                <a16:creationId xmlns:a16="http://schemas.microsoft.com/office/drawing/2014/main" id="{C43E96E9-5B9F-11FD-E58D-CF4AB048916D}"/>
              </a:ext>
            </a:extLst>
          </p:cNvPr>
          <p:cNvGrpSpPr/>
          <p:nvPr/>
        </p:nvGrpSpPr>
        <p:grpSpPr>
          <a:xfrm>
            <a:off x="3545467" y="2452737"/>
            <a:ext cx="445905" cy="400522"/>
            <a:chOff x="1147762" y="1131887"/>
            <a:chExt cx="5137150" cy="4619626"/>
          </a:xfrm>
        </p:grpSpPr>
        <p:sp>
          <p:nvSpPr>
            <p:cNvPr id="15" name="Google Shape;1220;p48">
              <a:extLst>
                <a:ext uri="{FF2B5EF4-FFF2-40B4-BE49-F238E27FC236}">
                  <a16:creationId xmlns:a16="http://schemas.microsoft.com/office/drawing/2014/main" id="{FCC3AA98-C36B-0E65-AC12-9A0CD73A7EE9}"/>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21;p48">
              <a:extLst>
                <a:ext uri="{FF2B5EF4-FFF2-40B4-BE49-F238E27FC236}">
                  <a16:creationId xmlns:a16="http://schemas.microsoft.com/office/drawing/2014/main" id="{153F27BC-8224-7C8C-9484-7644BEC36008}"/>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22;p48">
              <a:extLst>
                <a:ext uri="{FF2B5EF4-FFF2-40B4-BE49-F238E27FC236}">
                  <a16:creationId xmlns:a16="http://schemas.microsoft.com/office/drawing/2014/main" id="{37C73198-EDCA-82F8-EC98-C4DC8DC80BB8}"/>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 name="Google Shape;1219;p48">
            <a:extLst>
              <a:ext uri="{FF2B5EF4-FFF2-40B4-BE49-F238E27FC236}">
                <a16:creationId xmlns:a16="http://schemas.microsoft.com/office/drawing/2014/main" id="{48E3C5C4-B00B-49AF-DE1E-54413C7074AB}"/>
              </a:ext>
            </a:extLst>
          </p:cNvPr>
          <p:cNvGrpSpPr/>
          <p:nvPr/>
        </p:nvGrpSpPr>
        <p:grpSpPr>
          <a:xfrm>
            <a:off x="6324354" y="2431380"/>
            <a:ext cx="445905" cy="400522"/>
            <a:chOff x="1147762" y="1131887"/>
            <a:chExt cx="5137150" cy="4619626"/>
          </a:xfrm>
        </p:grpSpPr>
        <p:sp>
          <p:nvSpPr>
            <p:cNvPr id="19" name="Google Shape;1220;p48">
              <a:extLst>
                <a:ext uri="{FF2B5EF4-FFF2-40B4-BE49-F238E27FC236}">
                  <a16:creationId xmlns:a16="http://schemas.microsoft.com/office/drawing/2014/main" id="{2EDEB2BA-4617-F004-9DA6-069FB9B1F4F0}"/>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221;p48">
              <a:extLst>
                <a:ext uri="{FF2B5EF4-FFF2-40B4-BE49-F238E27FC236}">
                  <a16:creationId xmlns:a16="http://schemas.microsoft.com/office/drawing/2014/main" id="{D8123080-CD0F-722B-37C0-6B7D3598CF22}"/>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222;p48">
              <a:extLst>
                <a:ext uri="{FF2B5EF4-FFF2-40B4-BE49-F238E27FC236}">
                  <a16:creationId xmlns:a16="http://schemas.microsoft.com/office/drawing/2014/main" id="{13313DC2-5BFB-7814-ECED-6E1502A5AAAD}"/>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2" name="TextBox 21">
            <a:extLst>
              <a:ext uri="{FF2B5EF4-FFF2-40B4-BE49-F238E27FC236}">
                <a16:creationId xmlns:a16="http://schemas.microsoft.com/office/drawing/2014/main" id="{4548A173-1FB2-DF26-F2D4-B65392A428C8}"/>
              </a:ext>
            </a:extLst>
          </p:cNvPr>
          <p:cNvSpPr txBox="1"/>
          <p:nvPr/>
        </p:nvSpPr>
        <p:spPr>
          <a:xfrm>
            <a:off x="1888205" y="2171056"/>
            <a:ext cx="594360" cy="830997"/>
          </a:xfrm>
          <a:prstGeom prst="rect">
            <a:avLst/>
          </a:prstGeom>
          <a:noFill/>
        </p:spPr>
        <p:txBody>
          <a:bodyPr wrap="square" rtlCol="0">
            <a:spAutoFit/>
          </a:bodyPr>
          <a:lstStyle/>
          <a:p>
            <a:r>
              <a:rPr lang="en-US" sz="4800" b="1">
                <a:solidFill>
                  <a:schemeClr val="accent2"/>
                </a:solidFill>
                <a:latin typeface="Montserrat" panose="00000500000000000000" pitchFamily="2" charset="0"/>
              </a:rPr>
              <a:t>ˆ</a:t>
            </a:r>
          </a:p>
        </p:txBody>
      </p:sp>
      <p:sp>
        <p:nvSpPr>
          <p:cNvPr id="23" name="TextBox 22">
            <a:extLst>
              <a:ext uri="{FF2B5EF4-FFF2-40B4-BE49-F238E27FC236}">
                <a16:creationId xmlns:a16="http://schemas.microsoft.com/office/drawing/2014/main" id="{5D222EC8-3142-F525-9373-0EF6696C13B9}"/>
              </a:ext>
            </a:extLst>
          </p:cNvPr>
          <p:cNvSpPr txBox="1"/>
          <p:nvPr/>
        </p:nvSpPr>
        <p:spPr>
          <a:xfrm>
            <a:off x="1989816" y="2392929"/>
            <a:ext cx="594360" cy="830997"/>
          </a:xfrm>
          <a:prstGeom prst="rect">
            <a:avLst/>
          </a:prstGeom>
          <a:noFill/>
        </p:spPr>
        <p:txBody>
          <a:bodyPr wrap="square" rtlCol="0">
            <a:spAutoFit/>
          </a:bodyPr>
          <a:lstStyle/>
          <a:p>
            <a:r>
              <a:rPr lang="en-US" sz="4800" b="1">
                <a:solidFill>
                  <a:schemeClr val="accent2"/>
                </a:solidFill>
                <a:latin typeface="Montserrat" panose="00000500000000000000" pitchFamily="2" charset="0"/>
              </a:rPr>
              <a:t>.</a:t>
            </a:r>
          </a:p>
        </p:txBody>
      </p:sp>
      <p:sp>
        <p:nvSpPr>
          <p:cNvPr id="24" name="TextBox 23">
            <a:extLst>
              <a:ext uri="{FF2B5EF4-FFF2-40B4-BE49-F238E27FC236}">
                <a16:creationId xmlns:a16="http://schemas.microsoft.com/office/drawing/2014/main" id="{702A0F01-BE98-6898-C221-4C377472E8F3}"/>
              </a:ext>
            </a:extLst>
          </p:cNvPr>
          <p:cNvSpPr txBox="1"/>
          <p:nvPr/>
        </p:nvSpPr>
        <p:spPr>
          <a:xfrm>
            <a:off x="3498729" y="2148754"/>
            <a:ext cx="594360" cy="830997"/>
          </a:xfrm>
          <a:prstGeom prst="rect">
            <a:avLst/>
          </a:prstGeom>
          <a:noFill/>
        </p:spPr>
        <p:txBody>
          <a:bodyPr wrap="square" rtlCol="0">
            <a:spAutoFit/>
          </a:bodyPr>
          <a:lstStyle/>
          <a:p>
            <a:r>
              <a:rPr lang="en-US" sz="4800" b="1">
                <a:solidFill>
                  <a:schemeClr val="accent2"/>
                </a:solidFill>
                <a:latin typeface="Montserrat" panose="00000500000000000000" pitchFamily="2" charset="0"/>
              </a:rPr>
              <a:t>ˊ</a:t>
            </a:r>
          </a:p>
        </p:txBody>
      </p:sp>
    </p:spTree>
    <p:extLst>
      <p:ext uri="{BB962C8B-B14F-4D97-AF65-F5344CB8AC3E}">
        <p14:creationId xmlns:p14="http://schemas.microsoft.com/office/powerpoint/2010/main" val="4142007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791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K-Means</a:t>
            </a:r>
            <a:endParaRPr/>
          </a:p>
        </p:txBody>
      </p:sp>
      <p:sp>
        <p:nvSpPr>
          <p:cNvPr id="122" name="Google Shape;122;p17"/>
          <p:cNvSpPr txBox="1">
            <a:spLocks noGrp="1"/>
          </p:cNvSpPr>
          <p:nvPr>
            <p:ph type="body" idx="1"/>
          </p:nvPr>
        </p:nvSpPr>
        <p:spPr>
          <a:xfrm>
            <a:off x="855300" y="1409701"/>
            <a:ext cx="7433400" cy="2324097"/>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Là 1 thuật toán phân cụm dữ liệu.</a:t>
            </a:r>
          </a:p>
          <a:p>
            <a:pPr marL="457200" lvl="0" indent="-381000" algn="l" rtl="0">
              <a:spcBef>
                <a:spcPts val="0"/>
              </a:spcBef>
              <a:spcAft>
                <a:spcPts val="0"/>
              </a:spcAft>
              <a:buSzPts val="2400"/>
              <a:buChar char="●"/>
            </a:pPr>
            <a:r>
              <a:rPr lang="vi-VN"/>
              <a:t>Ý tưởng chung của K-means là xác định vị trí tâm cụm và xếp đối tượng vào cụm mà có tâm cụm gần nó nhất dựa trên khoảng cách Euclidean hay khoảng cách Manhattan.</a:t>
            </a:r>
            <a:endParaRPr lang="en-US"/>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23</a:t>
            </a:fld>
            <a:endParaRPr>
              <a:solidFill>
                <a:schemeClr val="tx1"/>
              </a:solidFill>
            </a:endParaRPr>
          </a:p>
        </p:txBody>
      </p:sp>
      <p:grpSp>
        <p:nvGrpSpPr>
          <p:cNvPr id="14" name="Google Shape;1149;p48">
            <a:extLst>
              <a:ext uri="{FF2B5EF4-FFF2-40B4-BE49-F238E27FC236}">
                <a16:creationId xmlns:a16="http://schemas.microsoft.com/office/drawing/2014/main" id="{39CCD7A9-9DD7-56E9-34CC-3F225177B12E}"/>
              </a:ext>
            </a:extLst>
          </p:cNvPr>
          <p:cNvGrpSpPr/>
          <p:nvPr/>
        </p:nvGrpSpPr>
        <p:grpSpPr>
          <a:xfrm>
            <a:off x="283107" y="1212442"/>
            <a:ext cx="445812" cy="394518"/>
            <a:chOff x="1510757" y="3225422"/>
            <a:chExt cx="720214" cy="637347"/>
          </a:xfrm>
        </p:grpSpPr>
        <p:sp>
          <p:nvSpPr>
            <p:cNvPr id="15" name="Google Shape;1150;p48">
              <a:extLst>
                <a:ext uri="{FF2B5EF4-FFF2-40B4-BE49-F238E27FC236}">
                  <a16:creationId xmlns:a16="http://schemas.microsoft.com/office/drawing/2014/main" id="{EC50D0A1-2BBF-D25E-2A3A-0A1E7FDC3774}"/>
                </a:ext>
              </a:extLst>
            </p:cNvPr>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151;p48">
              <a:extLst>
                <a:ext uri="{FF2B5EF4-FFF2-40B4-BE49-F238E27FC236}">
                  <a16:creationId xmlns:a16="http://schemas.microsoft.com/office/drawing/2014/main" id="{558A8529-78DD-5866-307E-D7BFEB54F453}"/>
                </a:ext>
              </a:extLst>
            </p:cNvPr>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52;p48">
              <a:extLst>
                <a:ext uri="{FF2B5EF4-FFF2-40B4-BE49-F238E27FC236}">
                  <a16:creationId xmlns:a16="http://schemas.microsoft.com/office/drawing/2014/main" id="{544C2EB8-7352-A6A0-E98E-D126946B4918}"/>
                </a:ext>
              </a:extLst>
            </p:cNvPr>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53;p48">
              <a:extLst>
                <a:ext uri="{FF2B5EF4-FFF2-40B4-BE49-F238E27FC236}">
                  <a16:creationId xmlns:a16="http://schemas.microsoft.com/office/drawing/2014/main" id="{5FAAB222-830E-07DE-58CD-28C3A36D5DB8}"/>
                </a:ext>
              </a:extLst>
            </p:cNvPr>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54;p48">
              <a:extLst>
                <a:ext uri="{FF2B5EF4-FFF2-40B4-BE49-F238E27FC236}">
                  <a16:creationId xmlns:a16="http://schemas.microsoft.com/office/drawing/2014/main" id="{86FA2BDE-C847-184D-37B5-7F58C3FA0944}"/>
                </a:ext>
              </a:extLst>
            </p:cNvPr>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155;p48">
              <a:extLst>
                <a:ext uri="{FF2B5EF4-FFF2-40B4-BE49-F238E27FC236}">
                  <a16:creationId xmlns:a16="http://schemas.microsoft.com/office/drawing/2014/main" id="{F0AD3E1E-78D4-808D-7018-2CCBB69267FF}"/>
                </a:ext>
              </a:extLst>
            </p:cNvPr>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156;p48">
              <a:extLst>
                <a:ext uri="{FF2B5EF4-FFF2-40B4-BE49-F238E27FC236}">
                  <a16:creationId xmlns:a16="http://schemas.microsoft.com/office/drawing/2014/main" id="{5EB211BC-607A-187C-1F37-D0307BE9EEBC}"/>
                </a:ext>
              </a:extLst>
            </p:cNvPr>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86870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791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Công thức tính K-Means</a:t>
            </a:r>
            <a:endParaRPr/>
          </a:p>
        </p:txBody>
      </p:sp>
      <p:sp>
        <p:nvSpPr>
          <p:cNvPr id="122" name="Google Shape;122;p17"/>
          <p:cNvSpPr txBox="1">
            <a:spLocks noGrp="1"/>
          </p:cNvSpPr>
          <p:nvPr>
            <p:ph type="body" idx="1"/>
          </p:nvPr>
        </p:nvSpPr>
        <p:spPr>
          <a:xfrm>
            <a:off x="855300" y="1854228"/>
            <a:ext cx="7433400" cy="1707063"/>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latin typeface="Montserrat Light" panose="00000400000000000000" pitchFamily="2" charset="0"/>
              </a:rPr>
              <a:t>Trong đó : </a:t>
            </a:r>
          </a:p>
          <a:p>
            <a:pPr lvl="1">
              <a:spcBef>
                <a:spcPts val="0"/>
              </a:spcBef>
              <a:buFont typeface="Courier New" panose="02070309020205020404" pitchFamily="49" charset="0"/>
              <a:buChar char="o"/>
            </a:pPr>
            <a:r>
              <a:rPr lang="vi-VN">
                <a:effectLst/>
                <a:latin typeface="Montserrat Light" panose="00000400000000000000" pitchFamily="2" charset="0"/>
                <a:ea typeface="Times New Roman" panose="02020603050405020304" pitchFamily="18" charset="0"/>
              </a:rPr>
              <a:t>x</a:t>
            </a:r>
            <a:r>
              <a:rPr lang="vi-VN" baseline="-25000">
                <a:effectLst/>
                <a:latin typeface="Montserrat Light" panose="00000400000000000000" pitchFamily="2" charset="0"/>
                <a:ea typeface="Times New Roman" panose="02020603050405020304" pitchFamily="18" charset="0"/>
              </a:rPr>
              <a:t>i</a:t>
            </a:r>
            <a:r>
              <a:rPr lang="en-US">
                <a:effectLst/>
                <a:latin typeface="Montserrat Light" panose="00000400000000000000" pitchFamily="2" charset="0"/>
                <a:ea typeface="Times New Roman" panose="02020603050405020304" pitchFamily="18" charset="0"/>
              </a:rPr>
              <a:t> : </a:t>
            </a:r>
            <a:r>
              <a:rPr lang="en-US">
                <a:latin typeface="Montserrat Light" panose="00000400000000000000" pitchFamily="2" charset="0"/>
                <a:ea typeface="Times New Roman" panose="02020603050405020304" pitchFamily="18" charset="0"/>
              </a:rPr>
              <a:t>Đ</a:t>
            </a:r>
            <a:r>
              <a:rPr lang="en-US">
                <a:latin typeface="Montserrat Light" panose="00000400000000000000" pitchFamily="2" charset="0"/>
              </a:rPr>
              <a:t>iểm dữ liệu được phân vào cụm gần nhất</a:t>
            </a:r>
            <a:endParaRPr lang="en-US" baseline="-25000">
              <a:effectLst/>
              <a:latin typeface="Montserrat Light" panose="00000400000000000000" pitchFamily="2" charset="0"/>
              <a:ea typeface="Times New Roman" panose="02020603050405020304" pitchFamily="18" charset="0"/>
            </a:endParaRPr>
          </a:p>
          <a:p>
            <a:pPr lvl="1">
              <a:spcBef>
                <a:spcPts val="0"/>
              </a:spcBef>
              <a:buFont typeface="Courier New" panose="02070309020205020404" pitchFamily="49" charset="0"/>
              <a:buChar char="o"/>
            </a:pPr>
            <a:r>
              <a:rPr lang="vi-VN">
                <a:effectLst/>
                <a:latin typeface="Montserrat Light" panose="00000400000000000000" pitchFamily="2" charset="0"/>
                <a:ea typeface="Times New Roman" panose="02020603050405020304" pitchFamily="18" charset="0"/>
              </a:rPr>
              <a:t>m</a:t>
            </a:r>
            <a:r>
              <a:rPr lang="vi-VN" baseline="-25000">
                <a:effectLst/>
                <a:latin typeface="Montserrat Light" panose="00000400000000000000" pitchFamily="2" charset="0"/>
                <a:ea typeface="Times New Roman" panose="02020603050405020304" pitchFamily="18" charset="0"/>
              </a:rPr>
              <a:t>k</a:t>
            </a:r>
            <a:r>
              <a:rPr lang="en-US">
                <a:latin typeface="Montserrat Light" panose="00000400000000000000" pitchFamily="2" charset="0"/>
                <a:ea typeface="Times New Roman" panose="02020603050405020304" pitchFamily="18" charset="0"/>
              </a:rPr>
              <a:t> : Phần tử trung tâm của cụm đó</a:t>
            </a:r>
            <a:endParaRPr lang="en-US" baseline="-25000">
              <a:effectLst/>
              <a:latin typeface="Montserrat Light" panose="00000400000000000000" pitchFamily="2" charset="0"/>
              <a:ea typeface="Times New Roman" panose="02020603050405020304" pitchFamily="18" charset="0"/>
            </a:endParaRP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24</a:t>
            </a:fld>
            <a:endParaRPr>
              <a:solidFill>
                <a:schemeClr val="tx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A8BB650-DBFF-C395-A213-EBB2DA60B681}"/>
                  </a:ext>
                </a:extLst>
              </p:cNvPr>
              <p:cNvSpPr txBox="1"/>
              <p:nvPr/>
            </p:nvSpPr>
            <p:spPr>
              <a:xfrm>
                <a:off x="3081453" y="870220"/>
                <a:ext cx="2981093" cy="7119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vi-VN" sz="200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vi-VN" sz="2000">
                                  <a:effectLst/>
                                  <a:latin typeface="Cambria Math" panose="02040503050406030204" pitchFamily="18" charset="0"/>
                                  <a:ea typeface="Times New Roman" panose="02020603050405020304" pitchFamily="18" charset="0"/>
                                  <a:cs typeface="Times New Roman" panose="02020603050405020304" pitchFamily="18" charset="0"/>
                                </a:rPr>
                                <m:t> </m:t>
                              </m:r>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20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e>
                          </m:d>
                          <m:r>
                            <a:rPr lang="vi-VN" sz="2000">
                              <a:effectLst/>
                              <a:latin typeface="Cambria Math" panose="02040503050406030204" pitchFamily="18" charset="0"/>
                              <a:ea typeface="Times New Roman" panose="02020603050405020304" pitchFamily="18" charset="0"/>
                              <a:cs typeface="Times New Roman" panose="02020603050405020304" pitchFamily="18" charset="0"/>
                            </a:rPr>
                            <m:t>|</m:t>
                          </m:r>
                        </m:e>
                        <m:sub>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n-US" sz="2000">
                  <a:latin typeface="Montserrat Light" panose="00000400000000000000" pitchFamily="2" charset="0"/>
                </a:endParaRPr>
              </a:p>
              <a:p>
                <a:pPr algn="ctr"/>
                <a:endParaRPr lang="en-US" sz="2000"/>
              </a:p>
            </p:txBody>
          </p:sp>
        </mc:Choice>
        <mc:Fallback xmlns="">
          <p:sp>
            <p:nvSpPr>
              <p:cNvPr id="3" name="TextBox 2">
                <a:extLst>
                  <a:ext uri="{FF2B5EF4-FFF2-40B4-BE49-F238E27FC236}">
                    <a16:creationId xmlns:a16="http://schemas.microsoft.com/office/drawing/2014/main" id="{5A8BB650-DBFF-C395-A213-EBB2DA60B681}"/>
                  </a:ext>
                </a:extLst>
              </p:cNvPr>
              <p:cNvSpPr txBox="1">
                <a:spLocks noRot="1" noChangeAspect="1" noMove="1" noResize="1" noEditPoints="1" noAdjustHandles="1" noChangeArrowheads="1" noChangeShapeType="1" noTextEdit="1"/>
              </p:cNvSpPr>
              <p:nvPr/>
            </p:nvSpPr>
            <p:spPr>
              <a:xfrm>
                <a:off x="3081453" y="870220"/>
                <a:ext cx="2981093" cy="711990"/>
              </a:xfrm>
              <a:prstGeom prst="rect">
                <a:avLst/>
              </a:prstGeom>
              <a:blipFill>
                <a:blip r:embed="rId3"/>
                <a:stretch>
                  <a:fillRect/>
                </a:stretch>
              </a:blipFill>
            </p:spPr>
            <p:txBody>
              <a:bodyPr/>
              <a:lstStyle/>
              <a:p>
                <a:r>
                  <a:rPr lang="en-US">
                    <a:noFill/>
                  </a:rPr>
                  <a:t> </a:t>
                </a:r>
              </a:p>
            </p:txBody>
          </p:sp>
        </mc:Fallback>
      </mc:AlternateContent>
      <p:grpSp>
        <p:nvGrpSpPr>
          <p:cNvPr id="6" name="Google Shape;375;p41">
            <a:extLst>
              <a:ext uri="{FF2B5EF4-FFF2-40B4-BE49-F238E27FC236}">
                <a16:creationId xmlns:a16="http://schemas.microsoft.com/office/drawing/2014/main" id="{011AA634-F766-B19A-95F8-37AA23FAA58C}"/>
              </a:ext>
            </a:extLst>
          </p:cNvPr>
          <p:cNvGrpSpPr/>
          <p:nvPr/>
        </p:nvGrpSpPr>
        <p:grpSpPr>
          <a:xfrm>
            <a:off x="8122315" y="4048835"/>
            <a:ext cx="166385" cy="701016"/>
            <a:chOff x="8668080" y="2328029"/>
            <a:chExt cx="127488" cy="537136"/>
          </a:xfrm>
        </p:grpSpPr>
        <p:sp>
          <p:nvSpPr>
            <p:cNvPr id="7" name="Google Shape;376;p41">
              <a:extLst>
                <a:ext uri="{FF2B5EF4-FFF2-40B4-BE49-F238E27FC236}">
                  <a16:creationId xmlns:a16="http://schemas.microsoft.com/office/drawing/2014/main" id="{148AA8F7-CAD8-D99F-E03F-6340B00770B9}"/>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8" name="Google Shape;377;p41">
              <a:extLst>
                <a:ext uri="{FF2B5EF4-FFF2-40B4-BE49-F238E27FC236}">
                  <a16:creationId xmlns:a16="http://schemas.microsoft.com/office/drawing/2014/main" id="{39AB4027-D4DF-14EF-E2C4-FB550C1D7FE5}"/>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9" name="Google Shape;378;p41">
              <a:extLst>
                <a:ext uri="{FF2B5EF4-FFF2-40B4-BE49-F238E27FC236}">
                  <a16:creationId xmlns:a16="http://schemas.microsoft.com/office/drawing/2014/main" id="{B2968BA4-CAE4-E1C2-485F-977C0A360FF0}"/>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0" name="Google Shape;379;p41">
              <a:extLst>
                <a:ext uri="{FF2B5EF4-FFF2-40B4-BE49-F238E27FC236}">
                  <a16:creationId xmlns:a16="http://schemas.microsoft.com/office/drawing/2014/main" id="{A589C23A-022E-36A5-2796-CAD568E1ED02}"/>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1" name="Google Shape;380;p41">
              <a:extLst>
                <a:ext uri="{FF2B5EF4-FFF2-40B4-BE49-F238E27FC236}">
                  <a16:creationId xmlns:a16="http://schemas.microsoft.com/office/drawing/2014/main" id="{3AB6A9B8-FA24-D74C-3873-60236BCEDC5A}"/>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2" name="Google Shape;381;p41">
              <a:extLst>
                <a:ext uri="{FF2B5EF4-FFF2-40B4-BE49-F238E27FC236}">
                  <a16:creationId xmlns:a16="http://schemas.microsoft.com/office/drawing/2014/main" id="{2ED3CF31-691A-C889-9D5E-1420070EA650}"/>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3" name="Google Shape;382;p41">
              <a:extLst>
                <a:ext uri="{FF2B5EF4-FFF2-40B4-BE49-F238E27FC236}">
                  <a16:creationId xmlns:a16="http://schemas.microsoft.com/office/drawing/2014/main" id="{791647A4-663F-AF80-3C98-4E5FF32EDE3F}"/>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4" name="Google Shape;383;p41">
              <a:extLst>
                <a:ext uri="{FF2B5EF4-FFF2-40B4-BE49-F238E27FC236}">
                  <a16:creationId xmlns:a16="http://schemas.microsoft.com/office/drawing/2014/main" id="{C492FE51-65F0-7ED7-AF48-991F41140B13}"/>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5" name="Google Shape;384;p41">
              <a:extLst>
                <a:ext uri="{FF2B5EF4-FFF2-40B4-BE49-F238E27FC236}">
                  <a16:creationId xmlns:a16="http://schemas.microsoft.com/office/drawing/2014/main" id="{2DFD4349-65B3-4B24-96F3-5013E38288EA}"/>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6" name="Google Shape;385;p41">
              <a:extLst>
                <a:ext uri="{FF2B5EF4-FFF2-40B4-BE49-F238E27FC236}">
                  <a16:creationId xmlns:a16="http://schemas.microsoft.com/office/drawing/2014/main" id="{074C0B16-6180-851E-51B4-18883CBCB6D0}"/>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7" name="Google Shape;386;p41">
              <a:extLst>
                <a:ext uri="{FF2B5EF4-FFF2-40B4-BE49-F238E27FC236}">
                  <a16:creationId xmlns:a16="http://schemas.microsoft.com/office/drawing/2014/main" id="{E7F46E9D-E004-7A68-684D-513726EF0107}"/>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8" name="Google Shape;387;p41">
              <a:extLst>
                <a:ext uri="{FF2B5EF4-FFF2-40B4-BE49-F238E27FC236}">
                  <a16:creationId xmlns:a16="http://schemas.microsoft.com/office/drawing/2014/main" id="{14C61677-D6CD-C701-FC50-FE8B23416CF5}"/>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grpSp>
        <p:nvGrpSpPr>
          <p:cNvPr id="19" name="Google Shape;388;p41">
            <a:extLst>
              <a:ext uri="{FF2B5EF4-FFF2-40B4-BE49-F238E27FC236}">
                <a16:creationId xmlns:a16="http://schemas.microsoft.com/office/drawing/2014/main" id="{CDECBD6B-9DB1-7D22-8F68-63F62D9DA5F6}"/>
              </a:ext>
            </a:extLst>
          </p:cNvPr>
          <p:cNvGrpSpPr/>
          <p:nvPr/>
        </p:nvGrpSpPr>
        <p:grpSpPr>
          <a:xfrm>
            <a:off x="408515" y="698785"/>
            <a:ext cx="166385" cy="701016"/>
            <a:chOff x="8668080" y="2328029"/>
            <a:chExt cx="127488" cy="537136"/>
          </a:xfrm>
        </p:grpSpPr>
        <p:sp>
          <p:nvSpPr>
            <p:cNvPr id="20" name="Google Shape;389;p41">
              <a:extLst>
                <a:ext uri="{FF2B5EF4-FFF2-40B4-BE49-F238E27FC236}">
                  <a16:creationId xmlns:a16="http://schemas.microsoft.com/office/drawing/2014/main" id="{7CB941AC-E488-8A57-0299-3F836DB14AFC}"/>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1" name="Google Shape;390;p41">
              <a:extLst>
                <a:ext uri="{FF2B5EF4-FFF2-40B4-BE49-F238E27FC236}">
                  <a16:creationId xmlns:a16="http://schemas.microsoft.com/office/drawing/2014/main" id="{A967E490-52F9-DB04-F59D-FA771AE49A77}"/>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2" name="Google Shape;391;p41">
              <a:extLst>
                <a:ext uri="{FF2B5EF4-FFF2-40B4-BE49-F238E27FC236}">
                  <a16:creationId xmlns:a16="http://schemas.microsoft.com/office/drawing/2014/main" id="{96D78230-D08A-DE44-1B05-7224956B06BE}"/>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3" name="Google Shape;392;p41">
              <a:extLst>
                <a:ext uri="{FF2B5EF4-FFF2-40B4-BE49-F238E27FC236}">
                  <a16:creationId xmlns:a16="http://schemas.microsoft.com/office/drawing/2014/main" id="{0EE0D940-A42F-5B70-F390-D02098A14037}"/>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4" name="Google Shape;393;p41">
              <a:extLst>
                <a:ext uri="{FF2B5EF4-FFF2-40B4-BE49-F238E27FC236}">
                  <a16:creationId xmlns:a16="http://schemas.microsoft.com/office/drawing/2014/main" id="{25FDBD51-EE44-71B2-A62B-8549BC443193}"/>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5" name="Google Shape;394;p41">
              <a:extLst>
                <a:ext uri="{FF2B5EF4-FFF2-40B4-BE49-F238E27FC236}">
                  <a16:creationId xmlns:a16="http://schemas.microsoft.com/office/drawing/2014/main" id="{D39FE338-E58D-BDDE-7D8C-89D22E9CB02A}"/>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6" name="Google Shape;395;p41">
              <a:extLst>
                <a:ext uri="{FF2B5EF4-FFF2-40B4-BE49-F238E27FC236}">
                  <a16:creationId xmlns:a16="http://schemas.microsoft.com/office/drawing/2014/main" id="{1541AE2A-CFDD-3737-3A12-3C68BDE19395}"/>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7" name="Google Shape;396;p41">
              <a:extLst>
                <a:ext uri="{FF2B5EF4-FFF2-40B4-BE49-F238E27FC236}">
                  <a16:creationId xmlns:a16="http://schemas.microsoft.com/office/drawing/2014/main" id="{7C0144E3-CC3C-A4B2-3A80-460DA4CD41E3}"/>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8" name="Google Shape;397;p41">
              <a:extLst>
                <a:ext uri="{FF2B5EF4-FFF2-40B4-BE49-F238E27FC236}">
                  <a16:creationId xmlns:a16="http://schemas.microsoft.com/office/drawing/2014/main" id="{BDD8F99B-41CD-E6AF-FE19-834E1CD53E65}"/>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9" name="Google Shape;398;p41">
              <a:extLst>
                <a:ext uri="{FF2B5EF4-FFF2-40B4-BE49-F238E27FC236}">
                  <a16:creationId xmlns:a16="http://schemas.microsoft.com/office/drawing/2014/main" id="{2B4D7923-EA9D-F629-14CB-E35337DE2264}"/>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0" name="Google Shape;399;p41">
              <a:extLst>
                <a:ext uri="{FF2B5EF4-FFF2-40B4-BE49-F238E27FC236}">
                  <a16:creationId xmlns:a16="http://schemas.microsoft.com/office/drawing/2014/main" id="{890164FA-D671-1CF1-EFEF-958768CC149B}"/>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1" name="Google Shape;400;p41">
              <a:extLst>
                <a:ext uri="{FF2B5EF4-FFF2-40B4-BE49-F238E27FC236}">
                  <a16:creationId xmlns:a16="http://schemas.microsoft.com/office/drawing/2014/main" id="{26492071-3373-DA29-23AD-18C2B343A8AB}"/>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spTree>
    <p:extLst>
      <p:ext uri="{BB962C8B-B14F-4D97-AF65-F5344CB8AC3E}">
        <p14:creationId xmlns:p14="http://schemas.microsoft.com/office/powerpoint/2010/main" val="596440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791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Độ phức tạp của K-Means</a:t>
            </a:r>
            <a:endParaRPr/>
          </a:p>
        </p:txBody>
      </p:sp>
      <p:sp>
        <p:nvSpPr>
          <p:cNvPr id="122" name="Google Shape;122;p17"/>
          <p:cNvSpPr txBox="1">
            <a:spLocks noGrp="1"/>
          </p:cNvSpPr>
          <p:nvPr>
            <p:ph type="body" idx="1"/>
          </p:nvPr>
        </p:nvSpPr>
        <p:spPr>
          <a:xfrm>
            <a:off x="855300" y="1718218"/>
            <a:ext cx="7433400" cy="2697665"/>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latin typeface="Montserrat Light" panose="00000400000000000000" pitchFamily="2" charset="0"/>
              </a:rPr>
              <a:t>Trong đó : </a:t>
            </a:r>
          </a:p>
          <a:p>
            <a:pPr lvl="1">
              <a:spcBef>
                <a:spcPts val="0"/>
              </a:spcBef>
              <a:buFont typeface="Courier New" panose="02070309020205020404" pitchFamily="49" charset="0"/>
              <a:buChar char="o"/>
            </a:pPr>
            <a:r>
              <a:rPr lang="vi-VN">
                <a:effectLst/>
                <a:latin typeface="Montserrat Light" panose="00000400000000000000" pitchFamily="2" charset="0"/>
                <a:ea typeface="Times New Roman" panose="02020603050405020304" pitchFamily="18" charset="0"/>
              </a:rPr>
              <a:t>n </a:t>
            </a:r>
            <a:r>
              <a:rPr lang="en-US">
                <a:latin typeface="Montserrat Light" panose="00000400000000000000" pitchFamily="2" charset="0"/>
                <a:ea typeface="Times New Roman" panose="02020603050405020304" pitchFamily="18" charset="0"/>
              </a:rPr>
              <a:t>:</a:t>
            </a:r>
            <a:r>
              <a:rPr lang="en-US">
                <a:effectLst/>
                <a:latin typeface="Montserrat Light" panose="00000400000000000000" pitchFamily="2" charset="0"/>
                <a:ea typeface="Times New Roman" panose="02020603050405020304" pitchFamily="18" charset="0"/>
              </a:rPr>
              <a:t> </a:t>
            </a:r>
            <a:r>
              <a:rPr lang="en-US">
                <a:latin typeface="Montserrat Light" panose="00000400000000000000" pitchFamily="2" charset="0"/>
                <a:ea typeface="Times New Roman" panose="02020603050405020304" pitchFamily="18" charset="0"/>
              </a:rPr>
              <a:t>S</a:t>
            </a:r>
            <a:r>
              <a:rPr lang="vi-VN">
                <a:effectLst/>
                <a:latin typeface="Montserrat Light" panose="00000400000000000000" pitchFamily="2" charset="0"/>
                <a:ea typeface="Times New Roman" panose="02020603050405020304" pitchFamily="18" charset="0"/>
              </a:rPr>
              <a:t>ố đối tượng dữ liệu</a:t>
            </a:r>
            <a:endParaRPr lang="en-US">
              <a:effectLst/>
              <a:latin typeface="Montserrat Light" panose="00000400000000000000" pitchFamily="2" charset="0"/>
              <a:ea typeface="Times New Roman" panose="02020603050405020304" pitchFamily="18" charset="0"/>
            </a:endParaRPr>
          </a:p>
          <a:p>
            <a:pPr lvl="1">
              <a:spcBef>
                <a:spcPts val="0"/>
              </a:spcBef>
              <a:buFont typeface="Courier New" panose="02070309020205020404" pitchFamily="49" charset="0"/>
              <a:buChar char="o"/>
            </a:pPr>
            <a:r>
              <a:rPr lang="en-US">
                <a:effectLst/>
                <a:latin typeface="Montserrat Light" panose="00000400000000000000" pitchFamily="2" charset="0"/>
                <a:ea typeface="Times New Roman" panose="02020603050405020304" pitchFamily="18" charset="0"/>
              </a:rPr>
              <a:t>k : Số cụm dữ liệu</a:t>
            </a:r>
          </a:p>
          <a:p>
            <a:pPr lvl="1">
              <a:spcBef>
                <a:spcPts val="0"/>
              </a:spcBef>
              <a:buFont typeface="Courier New" panose="02070309020205020404" pitchFamily="49" charset="0"/>
              <a:buChar char="o"/>
            </a:pPr>
            <a:r>
              <a:rPr lang="en-US">
                <a:effectLst/>
                <a:latin typeface="Montserrat Light" panose="00000400000000000000" pitchFamily="2" charset="0"/>
                <a:ea typeface="Times New Roman" panose="02020603050405020304" pitchFamily="18" charset="0"/>
              </a:rPr>
              <a:t>d : Số chiều của bài toán</a:t>
            </a:r>
          </a:p>
          <a:p>
            <a:pPr lvl="1">
              <a:spcBef>
                <a:spcPts val="0"/>
              </a:spcBef>
              <a:buFont typeface="Courier New" panose="02070309020205020404" pitchFamily="49" charset="0"/>
              <a:buChar char="o"/>
            </a:pPr>
            <a:r>
              <a:rPr lang="fr-FR">
                <a:effectLst/>
                <a:latin typeface="Montserrat Light" panose="00000400000000000000" pitchFamily="2" charset="0"/>
                <a:ea typeface="Times New Roman" panose="02020603050405020304" pitchFamily="18" charset="0"/>
              </a:rPr>
              <a:t>ℸ : Số vòng lặp</a:t>
            </a:r>
          </a:p>
          <a:p>
            <a:pPr lvl="1">
              <a:spcBef>
                <a:spcPts val="0"/>
              </a:spcBef>
              <a:buFont typeface="Courier New" panose="02070309020205020404" pitchFamily="49" charset="0"/>
              <a:buChar char="o"/>
            </a:pPr>
            <a:r>
              <a:rPr lang="vi-VN">
                <a:effectLst/>
                <a:latin typeface="Montserrat Light" panose="00000400000000000000" pitchFamily="2" charset="0"/>
                <a:ea typeface="Times New Roman" panose="02020603050405020304" pitchFamily="18" charset="0"/>
              </a:rPr>
              <a:t>T</a:t>
            </a:r>
            <a:r>
              <a:rPr lang="vi-VN" baseline="30000">
                <a:effectLst/>
                <a:latin typeface="Montserrat Light" panose="00000400000000000000" pitchFamily="2" charset="0"/>
                <a:ea typeface="Times New Roman" panose="02020603050405020304" pitchFamily="18" charset="0"/>
              </a:rPr>
              <a:t>flop</a:t>
            </a:r>
            <a:r>
              <a:rPr lang="vi-VN">
                <a:effectLst/>
                <a:latin typeface="Montserrat Light" panose="00000400000000000000" pitchFamily="2" charset="0"/>
                <a:ea typeface="Times New Roman" panose="02020603050405020304" pitchFamily="18" charset="0"/>
              </a:rPr>
              <a:t> </a:t>
            </a:r>
            <a:r>
              <a:rPr lang="en-US">
                <a:effectLst/>
                <a:latin typeface="Montserrat Light" panose="00000400000000000000" pitchFamily="2" charset="0"/>
                <a:ea typeface="Times New Roman" panose="02020603050405020304" pitchFamily="18" charset="0"/>
              </a:rPr>
              <a:t>: T</a:t>
            </a:r>
            <a:r>
              <a:rPr lang="vi-VN">
                <a:effectLst/>
                <a:latin typeface="Montserrat Light" panose="00000400000000000000" pitchFamily="2" charset="0"/>
                <a:ea typeface="Times New Roman" panose="02020603050405020304" pitchFamily="18" charset="0"/>
              </a:rPr>
              <a:t>hời gian thực hiện 1 phép tính cơ sở (nhân, chia, cộng,...)</a:t>
            </a:r>
            <a:endParaRPr lang="en-US">
              <a:effectLst/>
              <a:latin typeface="Montserrat Light" panose="00000400000000000000" pitchFamily="2" charset="0"/>
              <a:ea typeface="Times New Roman" panose="02020603050405020304" pitchFamily="18" charset="0"/>
            </a:endParaRPr>
          </a:p>
          <a:p>
            <a:pPr lvl="1">
              <a:spcBef>
                <a:spcPts val="0"/>
              </a:spcBef>
              <a:buFont typeface="Courier New" panose="02070309020205020404" pitchFamily="49" charset="0"/>
              <a:buChar char="o"/>
            </a:pPr>
            <a:endParaRPr lang="en-US" baseline="-25000">
              <a:effectLst/>
              <a:latin typeface="Montserrat Light" panose="00000400000000000000" pitchFamily="2" charset="0"/>
              <a:ea typeface="Times New Roman" panose="02020603050405020304" pitchFamily="18" charset="0"/>
            </a:endParaRP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25</a:t>
            </a:fld>
            <a:endParaRPr>
              <a:solidFill>
                <a:schemeClr val="tx1"/>
              </a:solidFill>
            </a:endParaRPr>
          </a:p>
        </p:txBody>
      </p:sp>
      <p:sp>
        <p:nvSpPr>
          <p:cNvPr id="2" name="TextBox 1">
            <a:extLst>
              <a:ext uri="{FF2B5EF4-FFF2-40B4-BE49-F238E27FC236}">
                <a16:creationId xmlns:a16="http://schemas.microsoft.com/office/drawing/2014/main" id="{F3333AFD-5D5A-B5CD-5A6C-B0BDF51F84EC}"/>
              </a:ext>
            </a:extLst>
          </p:cNvPr>
          <p:cNvSpPr txBox="1"/>
          <p:nvPr/>
        </p:nvSpPr>
        <p:spPr>
          <a:xfrm>
            <a:off x="3092605" y="912631"/>
            <a:ext cx="2958790" cy="400110"/>
          </a:xfrm>
          <a:prstGeom prst="rect">
            <a:avLst/>
          </a:prstGeom>
          <a:noFill/>
        </p:spPr>
        <p:txBody>
          <a:bodyPr wrap="square" rtlCol="0">
            <a:spAutoFit/>
          </a:bodyPr>
          <a:lstStyle/>
          <a:p>
            <a:pPr algn="ctr"/>
            <a:r>
              <a:rPr lang="vi-VN" sz="2000">
                <a:effectLst/>
                <a:latin typeface="Montserrat" panose="00000500000000000000" pitchFamily="2" charset="0"/>
                <a:ea typeface="Times New Roman" panose="02020603050405020304" pitchFamily="18" charset="0"/>
              </a:rPr>
              <a:t>O((3nkd)ℸT</a:t>
            </a:r>
            <a:r>
              <a:rPr lang="vi-VN" sz="2000" baseline="30000">
                <a:effectLst/>
                <a:latin typeface="Montserrat" panose="00000500000000000000" pitchFamily="2" charset="0"/>
                <a:ea typeface="Times New Roman" panose="02020603050405020304" pitchFamily="18" charset="0"/>
              </a:rPr>
              <a:t>flop</a:t>
            </a:r>
            <a:r>
              <a:rPr lang="vi-VN" sz="2000">
                <a:effectLst/>
                <a:latin typeface="Montserrat" panose="00000500000000000000" pitchFamily="2" charset="0"/>
                <a:ea typeface="Times New Roman" panose="02020603050405020304" pitchFamily="18" charset="0"/>
              </a:rPr>
              <a:t>))</a:t>
            </a:r>
            <a:endParaRPr lang="en-US" sz="2000">
              <a:latin typeface="Montserrat" panose="00000500000000000000" pitchFamily="2" charset="0"/>
            </a:endParaRPr>
          </a:p>
        </p:txBody>
      </p:sp>
    </p:spTree>
    <p:extLst>
      <p:ext uri="{BB962C8B-B14F-4D97-AF65-F5344CB8AC3E}">
        <p14:creationId xmlns:p14="http://schemas.microsoft.com/office/powerpoint/2010/main" val="3154216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76693" y="309275"/>
            <a:ext cx="7924427" cy="83668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Công thức tính khoảng cách Euclidean trong K-Means</a:t>
            </a:r>
            <a:endParaRPr/>
          </a:p>
        </p:txBody>
      </p:sp>
      <p:sp>
        <p:nvSpPr>
          <p:cNvPr id="122" name="Google Shape;122;p17"/>
          <p:cNvSpPr txBox="1">
            <a:spLocks noGrp="1"/>
          </p:cNvSpPr>
          <p:nvPr>
            <p:ph type="body" idx="1"/>
          </p:nvPr>
        </p:nvSpPr>
        <p:spPr>
          <a:xfrm>
            <a:off x="855300" y="2001625"/>
            <a:ext cx="7433400" cy="2014901"/>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latin typeface="Montserrat Light" panose="00000400000000000000" pitchFamily="2" charset="0"/>
              </a:rPr>
              <a:t>Trong đó : </a:t>
            </a:r>
          </a:p>
          <a:p>
            <a:pPr lvl="1">
              <a:spcBef>
                <a:spcPts val="0"/>
              </a:spcBef>
              <a:buFont typeface="Courier New" panose="02070309020205020404" pitchFamily="49" charset="0"/>
              <a:buChar char="o"/>
            </a:pPr>
            <a:r>
              <a:rPr lang="vi-VN">
                <a:effectLst/>
                <a:latin typeface="Montserrat Light" panose="00000400000000000000" pitchFamily="2" charset="0"/>
                <a:ea typeface="Times New Roman" panose="02020603050405020304" pitchFamily="18" charset="0"/>
              </a:rPr>
              <a:t>∂</a:t>
            </a:r>
            <a:r>
              <a:rPr lang="vi-VN" baseline="-25000">
                <a:effectLst/>
                <a:latin typeface="Montserrat Light" panose="00000400000000000000" pitchFamily="2" charset="0"/>
                <a:ea typeface="Times New Roman" panose="02020603050405020304" pitchFamily="18" charset="0"/>
              </a:rPr>
              <a:t>ji</a:t>
            </a:r>
            <a:r>
              <a:rPr lang="vi-VN">
                <a:effectLst/>
                <a:latin typeface="Montserrat Light" panose="00000400000000000000" pitchFamily="2" charset="0"/>
                <a:ea typeface="Times New Roman" panose="02020603050405020304" pitchFamily="18" charset="0"/>
              </a:rPr>
              <a:t> </a:t>
            </a:r>
            <a:r>
              <a:rPr lang="en-US">
                <a:effectLst/>
                <a:latin typeface="Montserrat Light" panose="00000400000000000000" pitchFamily="2" charset="0"/>
                <a:ea typeface="Times New Roman" panose="02020603050405020304" pitchFamily="18" charset="0"/>
              </a:rPr>
              <a:t>:</a:t>
            </a:r>
            <a:r>
              <a:rPr lang="vi-VN">
                <a:effectLst/>
                <a:latin typeface="Montserrat Light" panose="00000400000000000000" pitchFamily="2" charset="0"/>
                <a:ea typeface="Times New Roman" panose="02020603050405020304" pitchFamily="18" charset="0"/>
              </a:rPr>
              <a:t> </a:t>
            </a:r>
            <a:r>
              <a:rPr lang="en-US">
                <a:effectLst/>
                <a:latin typeface="Montserrat Light" panose="00000400000000000000" pitchFamily="2" charset="0"/>
                <a:ea typeface="Times New Roman" panose="02020603050405020304" pitchFamily="18" charset="0"/>
              </a:rPr>
              <a:t>K</a:t>
            </a:r>
            <a:r>
              <a:rPr lang="vi-VN">
                <a:effectLst/>
                <a:latin typeface="Montserrat Light" panose="00000400000000000000" pitchFamily="2" charset="0"/>
                <a:ea typeface="Times New Roman" panose="02020603050405020304" pitchFamily="18" charset="0"/>
              </a:rPr>
              <a:t>hoảng cách từ ai tới cj</a:t>
            </a:r>
            <a:endParaRPr lang="en-US" baseline="-25000">
              <a:latin typeface="Montserrat Light" panose="00000400000000000000" pitchFamily="2" charset="0"/>
              <a:ea typeface="Times New Roman" panose="02020603050405020304" pitchFamily="18" charset="0"/>
            </a:endParaRPr>
          </a:p>
          <a:p>
            <a:pPr lvl="1">
              <a:spcBef>
                <a:spcPts val="0"/>
              </a:spcBef>
              <a:buFont typeface="Courier New" panose="02070309020205020404" pitchFamily="49" charset="0"/>
              <a:buChar char="o"/>
            </a:pPr>
            <a:r>
              <a:rPr lang="vi-VN">
                <a:effectLst/>
                <a:latin typeface="Montserrat Light" panose="00000400000000000000" pitchFamily="2" charset="0"/>
                <a:ea typeface="Times New Roman" panose="02020603050405020304" pitchFamily="18" charset="0"/>
              </a:rPr>
              <a:t>x</a:t>
            </a:r>
            <a:r>
              <a:rPr lang="vi-VN" baseline="-25000">
                <a:effectLst/>
                <a:latin typeface="Montserrat Light" panose="00000400000000000000" pitchFamily="2" charset="0"/>
                <a:ea typeface="Times New Roman" panose="02020603050405020304" pitchFamily="18" charset="0"/>
              </a:rPr>
              <a:t>is</a:t>
            </a:r>
            <a:r>
              <a:rPr lang="vi-VN">
                <a:effectLst/>
                <a:latin typeface="Montserrat Light" panose="00000400000000000000" pitchFamily="2" charset="0"/>
                <a:ea typeface="Times New Roman" panose="02020603050405020304" pitchFamily="18" charset="0"/>
              </a:rPr>
              <a:t> </a:t>
            </a:r>
            <a:r>
              <a:rPr lang="en-US">
                <a:effectLst/>
                <a:latin typeface="Montserrat Light" panose="00000400000000000000" pitchFamily="2" charset="0"/>
                <a:ea typeface="Times New Roman" panose="02020603050405020304" pitchFamily="18" charset="0"/>
              </a:rPr>
              <a:t>: </a:t>
            </a:r>
            <a:r>
              <a:rPr lang="en-US">
                <a:latin typeface="Montserrat Light" panose="00000400000000000000" pitchFamily="2" charset="0"/>
                <a:ea typeface="Times New Roman" panose="02020603050405020304" pitchFamily="18" charset="0"/>
              </a:rPr>
              <a:t>T</a:t>
            </a:r>
            <a:r>
              <a:rPr lang="vi-VN">
                <a:effectLst/>
                <a:latin typeface="Montserrat Light" panose="00000400000000000000" pitchFamily="2" charset="0"/>
                <a:ea typeface="Times New Roman" panose="02020603050405020304" pitchFamily="18" charset="0"/>
              </a:rPr>
              <a:t>huộc tính thứ s của đối tượng ai</a:t>
            </a:r>
            <a:endParaRPr lang="en-US">
              <a:effectLst/>
              <a:latin typeface="Montserrat Light" panose="00000400000000000000" pitchFamily="2" charset="0"/>
              <a:ea typeface="Times New Roman" panose="02020603050405020304" pitchFamily="18" charset="0"/>
            </a:endParaRPr>
          </a:p>
          <a:p>
            <a:pPr lvl="1">
              <a:spcBef>
                <a:spcPts val="0"/>
              </a:spcBef>
              <a:buFont typeface="Courier New" panose="02070309020205020404" pitchFamily="49" charset="0"/>
              <a:buChar char="o"/>
            </a:pPr>
            <a:r>
              <a:rPr lang="en-US">
                <a:effectLst/>
                <a:latin typeface="Montserrat Light" panose="00000400000000000000" pitchFamily="2" charset="0"/>
                <a:ea typeface="Times New Roman" panose="02020603050405020304" pitchFamily="18" charset="0"/>
              </a:rPr>
              <a:t>x</a:t>
            </a:r>
            <a:r>
              <a:rPr lang="en-US" baseline="-25000">
                <a:effectLst/>
                <a:latin typeface="Montserrat Light" panose="00000400000000000000" pitchFamily="2" charset="0"/>
                <a:ea typeface="Times New Roman" panose="02020603050405020304" pitchFamily="18" charset="0"/>
              </a:rPr>
              <a:t>js</a:t>
            </a:r>
            <a:r>
              <a:rPr lang="en-US">
                <a:effectLst/>
                <a:latin typeface="Montserrat Light" panose="00000400000000000000" pitchFamily="2" charset="0"/>
                <a:ea typeface="Times New Roman" panose="02020603050405020304" pitchFamily="18" charset="0"/>
              </a:rPr>
              <a:t> : Thuộc tính thứ s của phần tử trung tâm cj</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26</a:t>
            </a:fld>
            <a:endParaRPr>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3333AFD-5D5A-B5CD-5A6C-B0BDF51F84EC}"/>
                  </a:ext>
                </a:extLst>
              </p:cNvPr>
              <p:cNvSpPr txBox="1"/>
              <p:nvPr/>
            </p:nvSpPr>
            <p:spPr>
              <a:xfrm>
                <a:off x="3159511" y="1145958"/>
                <a:ext cx="2958790" cy="1026435"/>
              </a:xfrm>
              <a:prstGeom prst="rect">
                <a:avLst/>
              </a:prstGeom>
              <a:noFill/>
            </p:spPr>
            <p:txBody>
              <a:bodyPr wrap="square" rtlCol="0">
                <a:spAutoFit/>
              </a:bodyPr>
              <a:lstStyle/>
              <a:p>
                <a:pPr algn="ctr"/>
                <a:r>
                  <a:rPr lang="vi-VN" sz="2000">
                    <a:effectLst/>
                    <a:latin typeface="Times New Roman" panose="02020603050405020304" pitchFamily="18" charset="0"/>
                    <a:ea typeface="Gungsuh" panose="02030600000101010101" pitchFamily="18" charset="-127"/>
                  </a:rPr>
                  <a:t>∂</a:t>
                </a:r>
                <a:r>
                  <a:rPr lang="vi-VN" sz="2000" baseline="-25000">
                    <a:effectLst/>
                    <a:latin typeface="Times New Roman" panose="02020603050405020304" pitchFamily="18" charset="0"/>
                    <a:ea typeface="Times New Roman" panose="02020603050405020304" pitchFamily="18" charset="0"/>
                  </a:rPr>
                  <a:t>ji </a:t>
                </a:r>
                <a:r>
                  <a:rPr lang="vi-VN" sz="2000">
                    <a:effectLst/>
                    <a:latin typeface="Times New Roman" panose="02020603050405020304" pitchFamily="18" charset="0"/>
                    <a:ea typeface="Times New Roman" panose="02020603050405020304" pitchFamily="18" charset="0"/>
                  </a:rPr>
                  <a:t>= </a:t>
                </a:r>
                <a14:m>
                  <m:oMath xmlns:m="http://schemas.openxmlformats.org/officeDocument/2006/math">
                    <m:rad>
                      <m:radPr>
                        <m:degHide m:val="on"/>
                        <m:ctrlPr>
                          <a:rPr lang="en-US" sz="2000" i="1">
                            <a:effectLst/>
                            <a:latin typeface="Cambria Math" panose="02040503050406030204" pitchFamily="18" charset="0"/>
                            <a:ea typeface="Arial" panose="020B0604020202020204" pitchFamily="34" charset="0"/>
                            <a:cs typeface="Times New Roman" panose="02020603050405020304" pitchFamily="18" charset="0"/>
                          </a:rPr>
                        </m:ctrlPr>
                      </m:radPr>
                      <m:deg/>
                      <m:e>
                        <m:nary>
                          <m:nary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𝑠</m:t>
                            </m:r>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 = 1</m:t>
                            </m:r>
                          </m:sub>
                          <m:sup>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𝑚</m:t>
                            </m:r>
                          </m:sup>
                          <m:e>
                            <m:sSup>
                              <m:s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𝑖𝑠</m:t>
                                    </m:r>
                                  </m:sub>
                                </m:sSub>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𝑗𝑠</m:t>
                                    </m:r>
                                  </m:sub>
                                </m:sSub>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m:t>
                                </m:r>
                              </m:e>
                              <m:sup>
                                <m:r>
                                  <a:rPr lang="vi-VN"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e>
                    </m:rad>
                  </m:oMath>
                </a14:m>
                <a:endParaRPr lang="en-US" sz="2000">
                  <a:effectLst/>
                  <a:latin typeface="Arial" panose="020B0604020202020204" pitchFamily="34" charset="0"/>
                  <a:ea typeface="Arial" panose="020B0604020202020204" pitchFamily="34" charset="0"/>
                </a:endParaRPr>
              </a:p>
              <a:p>
                <a:pPr algn="ctr"/>
                <a:endParaRPr lang="en-US" sz="2000">
                  <a:latin typeface="Montserrat" panose="00000500000000000000" pitchFamily="2" charset="0"/>
                </a:endParaRPr>
              </a:p>
            </p:txBody>
          </p:sp>
        </mc:Choice>
        <mc:Fallback xmlns="">
          <p:sp>
            <p:nvSpPr>
              <p:cNvPr id="2" name="TextBox 1">
                <a:extLst>
                  <a:ext uri="{FF2B5EF4-FFF2-40B4-BE49-F238E27FC236}">
                    <a16:creationId xmlns:a16="http://schemas.microsoft.com/office/drawing/2014/main" id="{F3333AFD-5D5A-B5CD-5A6C-B0BDF51F84EC}"/>
                  </a:ext>
                </a:extLst>
              </p:cNvPr>
              <p:cNvSpPr txBox="1">
                <a:spLocks noRot="1" noChangeAspect="1" noMove="1" noResize="1" noEditPoints="1" noAdjustHandles="1" noChangeArrowheads="1" noChangeShapeType="1" noTextEdit="1"/>
              </p:cNvSpPr>
              <p:nvPr/>
            </p:nvSpPr>
            <p:spPr>
              <a:xfrm>
                <a:off x="3159511" y="1145958"/>
                <a:ext cx="2958790" cy="102643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1307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181795"/>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Các bước của thuật toán K-Means</a:t>
            </a:r>
            <a:endParaRPr/>
          </a:p>
        </p:txBody>
      </p:sp>
      <p:sp>
        <p:nvSpPr>
          <p:cNvPr id="122" name="Google Shape;122;p17"/>
          <p:cNvSpPr txBox="1">
            <a:spLocks noGrp="1"/>
          </p:cNvSpPr>
          <p:nvPr>
            <p:ph type="body" idx="1"/>
          </p:nvPr>
        </p:nvSpPr>
        <p:spPr>
          <a:xfrm>
            <a:off x="855300" y="656995"/>
            <a:ext cx="7433400" cy="4375921"/>
          </a:xfrm>
          <a:prstGeom prst="rect">
            <a:avLst/>
          </a:prstGeom>
        </p:spPr>
        <p:txBody>
          <a:bodyPr spcFirstLastPara="1" wrap="square" lIns="0" tIns="0" rIns="0" bIns="0" anchor="t" anchorCtr="0">
            <a:noAutofit/>
          </a:bodyPr>
          <a:lstStyle/>
          <a:p>
            <a:pPr marL="533400" lvl="0" indent="-457200" algn="l" rtl="0">
              <a:spcBef>
                <a:spcPts val="0"/>
              </a:spcBef>
              <a:spcAft>
                <a:spcPts val="0"/>
              </a:spcAft>
              <a:buSzPts val="2400"/>
              <a:buFont typeface="+mj-lt"/>
              <a:buAutoNum type="arabicPeriod"/>
            </a:pPr>
            <a:r>
              <a:rPr lang="en-US"/>
              <a:t>Xác định K – số cụm (ngẫu nhiên hoặc nhờ sự giúp đỡ của các thuật toán khác).</a:t>
            </a:r>
          </a:p>
          <a:p>
            <a:pPr marL="533400" lvl="0" indent="-457200" algn="l" rtl="0">
              <a:spcBef>
                <a:spcPts val="0"/>
              </a:spcBef>
              <a:spcAft>
                <a:spcPts val="0"/>
              </a:spcAft>
              <a:buSzPts val="2400"/>
              <a:buFont typeface="+mj-lt"/>
              <a:buAutoNum type="arabicPeriod"/>
            </a:pPr>
            <a:r>
              <a:rPr lang="en-US"/>
              <a:t>Chọn K điểm ngẫu nhiên làm tâm cụm.</a:t>
            </a:r>
          </a:p>
          <a:p>
            <a:pPr marL="533400" lvl="0" indent="-457200" algn="l" rtl="0">
              <a:spcBef>
                <a:spcPts val="0"/>
              </a:spcBef>
              <a:spcAft>
                <a:spcPts val="0"/>
              </a:spcAft>
              <a:buSzPts val="2400"/>
              <a:buFont typeface="+mj-lt"/>
              <a:buAutoNum type="arabicPeriod"/>
            </a:pPr>
            <a:r>
              <a:rPr lang="en-US"/>
              <a:t>Gán từng điểm vào cụm có tâm gần nó nhất dựa theo khoảng cách hình học Euclidean hay Manhattan.</a:t>
            </a:r>
          </a:p>
          <a:p>
            <a:pPr marL="533400" lvl="0" indent="-457200" algn="l" rtl="0">
              <a:spcBef>
                <a:spcPts val="0"/>
              </a:spcBef>
              <a:spcAft>
                <a:spcPts val="0"/>
              </a:spcAft>
              <a:buSzPts val="2400"/>
              <a:buFont typeface="+mj-lt"/>
              <a:buAutoNum type="arabicPeriod"/>
            </a:pPr>
            <a:r>
              <a:rPr lang="vi-VN"/>
              <a:t>Tính phương sai và đặt lại tâm cụm mới (tâm cụm được tính bằng trung bình cộng toạ độ các thành phần trong cụm)</a:t>
            </a:r>
            <a:r>
              <a:rPr lang="en-US"/>
              <a:t>.</a:t>
            </a:r>
          </a:p>
          <a:p>
            <a:pPr marL="533400" lvl="0" indent="-457200" algn="l" rtl="0">
              <a:spcBef>
                <a:spcPts val="0"/>
              </a:spcBef>
              <a:spcAft>
                <a:spcPts val="0"/>
              </a:spcAft>
              <a:buSzPts val="2400"/>
              <a:buFont typeface="+mj-lt"/>
              <a:buAutoNum type="arabicPeriod"/>
            </a:pPr>
            <a:r>
              <a:rPr lang="vi-VN"/>
              <a:t>Nếu tâm cụm không đổi (điều kiện hội tụ được thỏa mãn) thì kết thúc thuật toán. Nếu không thì lặp lại bước 3</a:t>
            </a:r>
            <a:r>
              <a:rPr lang="en-US"/>
              <a:t>.</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27</a:t>
            </a:fld>
            <a:endParaRPr>
              <a:solidFill>
                <a:schemeClr val="tx1"/>
              </a:solidFill>
            </a:endParaRPr>
          </a:p>
        </p:txBody>
      </p:sp>
    </p:spTree>
    <p:extLst>
      <p:ext uri="{BB962C8B-B14F-4D97-AF65-F5344CB8AC3E}">
        <p14:creationId xmlns:p14="http://schemas.microsoft.com/office/powerpoint/2010/main" val="2599659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rgbClr val="D1F6FF"/>
            </a:gs>
          </a:gsLst>
          <a:path path="circle">
            <a:fillToRect l="100000" t="100000"/>
          </a:path>
          <a:tileRect r="-100000" b="-100000"/>
        </a:gradFill>
        <a:effectLst/>
      </p:bgPr>
    </p:bg>
    <p:spTree>
      <p:nvGrpSpPr>
        <p:cNvPr id="1" name="Shape 164"/>
        <p:cNvGrpSpPr/>
        <p:nvPr/>
      </p:nvGrpSpPr>
      <p:grpSpPr>
        <a:xfrm>
          <a:off x="0" y="0"/>
          <a:ext cx="0" cy="0"/>
          <a:chOff x="0" y="0"/>
          <a:chExt cx="0" cy="0"/>
        </a:xfrm>
      </p:grpSpPr>
      <p:sp>
        <p:nvSpPr>
          <p:cNvPr id="11" name="Google Shape;130;p18">
            <a:extLst>
              <a:ext uri="{FF2B5EF4-FFF2-40B4-BE49-F238E27FC236}">
                <a16:creationId xmlns:a16="http://schemas.microsoft.com/office/drawing/2014/main" id="{ADFDEFC7-1DB0-4CE7-B221-2F32CE638259}"/>
              </a:ext>
            </a:extLst>
          </p:cNvPr>
          <p:cNvSpPr/>
          <p:nvPr/>
        </p:nvSpPr>
        <p:spPr>
          <a:xfrm>
            <a:off x="8657661" y="4784716"/>
            <a:ext cx="342784" cy="3273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2" name="Google Shape;131;p18">
            <a:extLst>
              <a:ext uri="{FF2B5EF4-FFF2-40B4-BE49-F238E27FC236}">
                <a16:creationId xmlns:a16="http://schemas.microsoft.com/office/drawing/2014/main" id="{D425CCB5-26F0-4E1F-9D88-25D274025C2F}"/>
              </a:ext>
            </a:extLst>
          </p:cNvPr>
          <p:cNvGrpSpPr/>
          <p:nvPr/>
        </p:nvGrpSpPr>
        <p:grpSpPr>
          <a:xfrm>
            <a:off x="8021129" y="2230720"/>
            <a:ext cx="1468628" cy="1468963"/>
            <a:chOff x="6654650" y="3665275"/>
            <a:chExt cx="409100" cy="409125"/>
          </a:xfrm>
        </p:grpSpPr>
        <p:sp>
          <p:nvSpPr>
            <p:cNvPr id="13" name="Google Shape;132;p18">
              <a:extLst>
                <a:ext uri="{FF2B5EF4-FFF2-40B4-BE49-F238E27FC236}">
                  <a16:creationId xmlns:a16="http://schemas.microsoft.com/office/drawing/2014/main" id="{BE9276DC-F396-487A-8B55-576C00AF5FF5}"/>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 name="Google Shape;133;p18">
              <a:extLst>
                <a:ext uri="{FF2B5EF4-FFF2-40B4-BE49-F238E27FC236}">
                  <a16:creationId xmlns:a16="http://schemas.microsoft.com/office/drawing/2014/main" id="{CBA46E58-1424-43B4-A759-56641C879D08}"/>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5" name="Google Shape;134;p18">
            <a:extLst>
              <a:ext uri="{FF2B5EF4-FFF2-40B4-BE49-F238E27FC236}">
                <a16:creationId xmlns:a16="http://schemas.microsoft.com/office/drawing/2014/main" id="{A7B11AFA-37D8-42A6-A7BB-55406F7B8DF1}"/>
              </a:ext>
            </a:extLst>
          </p:cNvPr>
          <p:cNvGrpSpPr/>
          <p:nvPr/>
        </p:nvGrpSpPr>
        <p:grpSpPr>
          <a:xfrm rot="1056973">
            <a:off x="28520" y="4082737"/>
            <a:ext cx="970269" cy="970339"/>
            <a:chOff x="570875" y="4322250"/>
            <a:chExt cx="443300" cy="443325"/>
          </a:xfrm>
        </p:grpSpPr>
        <p:sp>
          <p:nvSpPr>
            <p:cNvPr id="16" name="Google Shape;135;p18">
              <a:extLst>
                <a:ext uri="{FF2B5EF4-FFF2-40B4-BE49-F238E27FC236}">
                  <a16:creationId xmlns:a16="http://schemas.microsoft.com/office/drawing/2014/main" id="{044CFC0A-7A87-4999-8134-18CFB38A7CAC}"/>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136;p18">
              <a:extLst>
                <a:ext uri="{FF2B5EF4-FFF2-40B4-BE49-F238E27FC236}">
                  <a16:creationId xmlns:a16="http://schemas.microsoft.com/office/drawing/2014/main" id="{328595EA-21FB-439B-83EB-4506B526D36D}"/>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137;p18">
              <a:extLst>
                <a:ext uri="{FF2B5EF4-FFF2-40B4-BE49-F238E27FC236}">
                  <a16:creationId xmlns:a16="http://schemas.microsoft.com/office/drawing/2014/main" id="{2FDA010F-D569-4CFC-9E12-66456305E0D6}"/>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38;p18">
              <a:extLst>
                <a:ext uri="{FF2B5EF4-FFF2-40B4-BE49-F238E27FC236}">
                  <a16:creationId xmlns:a16="http://schemas.microsoft.com/office/drawing/2014/main" id="{D7C413E9-FF40-4180-BDBC-EF38BD868889}"/>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0" name="Google Shape;139;p18">
            <a:extLst>
              <a:ext uri="{FF2B5EF4-FFF2-40B4-BE49-F238E27FC236}">
                <a16:creationId xmlns:a16="http://schemas.microsoft.com/office/drawing/2014/main" id="{4A9BF147-E22A-4C8B-AE72-8C9958316119}"/>
              </a:ext>
            </a:extLst>
          </p:cNvPr>
          <p:cNvSpPr/>
          <p:nvPr/>
        </p:nvSpPr>
        <p:spPr>
          <a:xfrm rot="2466579">
            <a:off x="458899" y="265218"/>
            <a:ext cx="476257" cy="4547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140;p18">
            <a:extLst>
              <a:ext uri="{FF2B5EF4-FFF2-40B4-BE49-F238E27FC236}">
                <a16:creationId xmlns:a16="http://schemas.microsoft.com/office/drawing/2014/main" id="{074A84BB-D562-44A0-82F3-967BC35077C1}"/>
              </a:ext>
            </a:extLst>
          </p:cNvPr>
          <p:cNvSpPr/>
          <p:nvPr/>
        </p:nvSpPr>
        <p:spPr>
          <a:xfrm rot="-1609357">
            <a:off x="8555684" y="59723"/>
            <a:ext cx="342748" cy="32726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141;p18">
            <a:extLst>
              <a:ext uri="{FF2B5EF4-FFF2-40B4-BE49-F238E27FC236}">
                <a16:creationId xmlns:a16="http://schemas.microsoft.com/office/drawing/2014/main" id="{3CD85C5F-EED8-4285-80B9-28ED94F5550F}"/>
              </a:ext>
            </a:extLst>
          </p:cNvPr>
          <p:cNvSpPr/>
          <p:nvPr/>
        </p:nvSpPr>
        <p:spPr>
          <a:xfrm rot="2926412">
            <a:off x="8934481" y="3767124"/>
            <a:ext cx="256675" cy="24508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142;p18">
            <a:extLst>
              <a:ext uri="{FF2B5EF4-FFF2-40B4-BE49-F238E27FC236}">
                <a16:creationId xmlns:a16="http://schemas.microsoft.com/office/drawing/2014/main" id="{0591AFF9-DB3D-47E6-8F54-15F17421B1E4}"/>
              </a:ext>
            </a:extLst>
          </p:cNvPr>
          <p:cNvSpPr/>
          <p:nvPr/>
        </p:nvSpPr>
        <p:spPr>
          <a:xfrm rot="-1609257">
            <a:off x="8205583" y="1886034"/>
            <a:ext cx="231253" cy="22080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 name="Slide Number Placeholder 5">
            <a:extLst>
              <a:ext uri="{FF2B5EF4-FFF2-40B4-BE49-F238E27FC236}">
                <a16:creationId xmlns:a16="http://schemas.microsoft.com/office/drawing/2014/main" id="{E878159F-CA93-499D-AC15-52ED7C1224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rPr>
              <a:t>28</a:t>
            </a:fld>
            <a:endParaRPr lang="en">
              <a:solidFill>
                <a:schemeClr val="tx1"/>
              </a:solidFill>
            </a:endParaRPr>
          </a:p>
        </p:txBody>
      </p:sp>
      <p:sp>
        <p:nvSpPr>
          <p:cNvPr id="24" name="TextBox 23">
            <a:extLst>
              <a:ext uri="{FF2B5EF4-FFF2-40B4-BE49-F238E27FC236}">
                <a16:creationId xmlns:a16="http://schemas.microsoft.com/office/drawing/2014/main" id="{357865DC-1FCD-029F-A056-FE3949529AB7}"/>
              </a:ext>
            </a:extLst>
          </p:cNvPr>
          <p:cNvSpPr txBox="1"/>
          <p:nvPr/>
        </p:nvSpPr>
        <p:spPr>
          <a:xfrm>
            <a:off x="621422" y="4266878"/>
            <a:ext cx="7901155" cy="830997"/>
          </a:xfrm>
          <a:prstGeom prst="rect">
            <a:avLst/>
          </a:prstGeom>
          <a:noFill/>
        </p:spPr>
        <p:txBody>
          <a:bodyPr wrap="square" rtlCol="0">
            <a:spAutoFit/>
          </a:bodyPr>
          <a:lstStyle/>
          <a:p>
            <a:pPr algn="ctr"/>
            <a:r>
              <a:rPr lang="en-US" sz="2400">
                <a:solidFill>
                  <a:schemeClr val="accent2"/>
                </a:solidFill>
                <a:latin typeface="Montserrat Light" panose="00000400000000000000" pitchFamily="2" charset="0"/>
              </a:rPr>
              <a:t>Thuật toán K-Means tính khoảng cách theo Euclidean</a:t>
            </a:r>
          </a:p>
        </p:txBody>
      </p:sp>
      <p:pic>
        <p:nvPicPr>
          <p:cNvPr id="5" name="Picture 4" descr="Chart, scatter chart&#10;&#10;Description automatically generated">
            <a:extLst>
              <a:ext uri="{FF2B5EF4-FFF2-40B4-BE49-F238E27FC236}">
                <a16:creationId xmlns:a16="http://schemas.microsoft.com/office/drawing/2014/main" id="{A16BC08B-4696-0DFE-FE0B-0097D2A6C3C2}"/>
              </a:ext>
            </a:extLst>
          </p:cNvPr>
          <p:cNvPicPr>
            <a:picLocks noChangeAspect="1"/>
          </p:cNvPicPr>
          <p:nvPr/>
        </p:nvPicPr>
        <p:blipFill>
          <a:blip r:embed="rId3"/>
          <a:stretch>
            <a:fillRect/>
          </a:stretch>
        </p:blipFill>
        <p:spPr>
          <a:xfrm>
            <a:off x="1885215" y="215500"/>
            <a:ext cx="5373568" cy="4030176"/>
          </a:xfrm>
          <a:prstGeom prst="rect">
            <a:avLst/>
          </a:prstGeom>
        </p:spPr>
      </p:pic>
    </p:spTree>
    <p:extLst>
      <p:ext uri="{BB962C8B-B14F-4D97-AF65-F5344CB8AC3E}">
        <p14:creationId xmlns:p14="http://schemas.microsoft.com/office/powerpoint/2010/main" val="3025854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107597"/>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Các cải tiến của thuật toán K-Means</a:t>
            </a:r>
            <a:endParaRPr/>
          </a:p>
        </p:txBody>
      </p:sp>
      <p:sp>
        <p:nvSpPr>
          <p:cNvPr id="122" name="Google Shape;122;p17"/>
          <p:cNvSpPr txBox="1">
            <a:spLocks noGrp="1"/>
          </p:cNvSpPr>
          <p:nvPr>
            <p:ph type="body" idx="1"/>
          </p:nvPr>
        </p:nvSpPr>
        <p:spPr>
          <a:xfrm>
            <a:off x="780958" y="501598"/>
            <a:ext cx="2490066" cy="430335"/>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Tìm số cụm</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29</a:t>
            </a:fld>
            <a:endParaRPr>
              <a:solidFill>
                <a:schemeClr val="tx1"/>
              </a:solidFill>
            </a:endParaRPr>
          </a:p>
        </p:txBody>
      </p:sp>
      <p:sp>
        <p:nvSpPr>
          <p:cNvPr id="5" name="Google Shape;148;p19">
            <a:extLst>
              <a:ext uri="{FF2B5EF4-FFF2-40B4-BE49-F238E27FC236}">
                <a16:creationId xmlns:a16="http://schemas.microsoft.com/office/drawing/2014/main" id="{FE0BD546-1595-5E96-2F41-4149C2E42390}"/>
              </a:ext>
            </a:extLst>
          </p:cNvPr>
          <p:cNvSpPr txBox="1">
            <a:spLocks/>
          </p:cNvSpPr>
          <p:nvPr/>
        </p:nvSpPr>
        <p:spPr>
          <a:xfrm>
            <a:off x="855300" y="931933"/>
            <a:ext cx="3473100" cy="11392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1pPr>
            <a:lvl2pPr marL="914400" marR="0" lvl="1" indent="-381000" algn="l" rtl="0">
              <a:lnSpc>
                <a:spcPct val="100000"/>
              </a:lnSpc>
              <a:spcBef>
                <a:spcPts val="600"/>
              </a:spcBef>
              <a:spcAft>
                <a:spcPts val="0"/>
              </a:spcAft>
              <a:buClr>
                <a:schemeClr val="accent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2pPr>
            <a:lvl3pPr marL="1371600" marR="0" lvl="2"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3pPr>
            <a:lvl4pPr marL="1828800" marR="0" lvl="3"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4pPr>
            <a:lvl5pPr marL="2286000" marR="0" lvl="4"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5pPr>
            <a:lvl6pPr marL="2743200" marR="0" lvl="5"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6pPr>
            <a:lvl7pPr marL="3200400" marR="0" lvl="6"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7pPr>
            <a:lvl8pPr marL="3657600" marR="0" lvl="7"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8pPr>
            <a:lvl9pPr marL="4114800" marR="0" lvl="8" indent="-381000" algn="l" rtl="0">
              <a:lnSpc>
                <a:spcPct val="100000"/>
              </a:lnSpc>
              <a:spcBef>
                <a:spcPts val="600"/>
              </a:spcBef>
              <a:spcAft>
                <a:spcPts val="60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9pPr>
          </a:lstStyle>
          <a:p>
            <a:pPr marL="342900" indent="-342900">
              <a:buFont typeface="Courier New" panose="02070309020205020404" pitchFamily="49" charset="0"/>
              <a:buChar char="o"/>
            </a:pPr>
            <a:r>
              <a:rPr lang="en-US"/>
              <a:t>Thuật toán Elbow :</a:t>
            </a:r>
          </a:p>
          <a:p>
            <a:pPr marL="342900" indent="-342900">
              <a:buFont typeface="Wingdings" panose="05000000000000000000" pitchFamily="2" charset="2"/>
              <a:buChar char="§"/>
            </a:pPr>
            <a:r>
              <a:rPr lang="en-US"/>
              <a:t>Dựa vào sự suy giảm của hàm biến dạng .</a:t>
            </a:r>
          </a:p>
        </p:txBody>
      </p:sp>
      <p:sp>
        <p:nvSpPr>
          <p:cNvPr id="9" name="Google Shape;148;p19">
            <a:extLst>
              <a:ext uri="{FF2B5EF4-FFF2-40B4-BE49-F238E27FC236}">
                <a16:creationId xmlns:a16="http://schemas.microsoft.com/office/drawing/2014/main" id="{8F23E12A-6ABE-989C-24CC-95F58888727E}"/>
              </a:ext>
            </a:extLst>
          </p:cNvPr>
          <p:cNvSpPr txBox="1">
            <a:spLocks/>
          </p:cNvSpPr>
          <p:nvPr/>
        </p:nvSpPr>
        <p:spPr>
          <a:xfrm>
            <a:off x="4571999" y="927440"/>
            <a:ext cx="4356411" cy="18828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1pPr>
            <a:lvl2pPr marL="914400" marR="0" lvl="1" indent="-381000" algn="l" rtl="0">
              <a:lnSpc>
                <a:spcPct val="100000"/>
              </a:lnSpc>
              <a:spcBef>
                <a:spcPts val="600"/>
              </a:spcBef>
              <a:spcAft>
                <a:spcPts val="0"/>
              </a:spcAft>
              <a:buClr>
                <a:schemeClr val="accent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2pPr>
            <a:lvl3pPr marL="1371600" marR="0" lvl="2"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3pPr>
            <a:lvl4pPr marL="1828800" marR="0" lvl="3"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4pPr>
            <a:lvl5pPr marL="2286000" marR="0" lvl="4"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5pPr>
            <a:lvl6pPr marL="2743200" marR="0" lvl="5"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6pPr>
            <a:lvl7pPr marL="3200400" marR="0" lvl="6"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7pPr>
            <a:lvl8pPr marL="3657600" marR="0" lvl="7" indent="-381000" algn="l" rtl="0">
              <a:lnSpc>
                <a:spcPct val="100000"/>
              </a:lnSpc>
              <a:spcBef>
                <a:spcPts val="600"/>
              </a:spcBef>
              <a:spcAft>
                <a:spcPts val="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8pPr>
            <a:lvl9pPr marL="4114800" marR="0" lvl="8" indent="-381000" algn="l" rtl="0">
              <a:lnSpc>
                <a:spcPct val="100000"/>
              </a:lnSpc>
              <a:spcBef>
                <a:spcPts val="600"/>
              </a:spcBef>
              <a:spcAft>
                <a:spcPts val="600"/>
              </a:spcAft>
              <a:buClr>
                <a:schemeClr val="dk1"/>
              </a:buClr>
              <a:buSzPts val="2400"/>
              <a:buFont typeface="Montserrat Light"/>
              <a:buChar char="■"/>
              <a:defRPr sz="2400" b="0" i="0" u="none" strike="noStrike" cap="none">
                <a:solidFill>
                  <a:schemeClr val="dk1"/>
                </a:solidFill>
                <a:latin typeface="Montserrat Light"/>
                <a:ea typeface="Montserrat Light"/>
                <a:cs typeface="Montserrat Light"/>
                <a:sym typeface="Montserrat Light"/>
              </a:defRPr>
            </a:lvl9pPr>
          </a:lstStyle>
          <a:p>
            <a:pPr marL="342900" indent="-342900">
              <a:buFont typeface="Courier New" panose="02070309020205020404" pitchFamily="49" charset="0"/>
              <a:buChar char="o"/>
            </a:pPr>
            <a:r>
              <a:rPr lang="en-US"/>
              <a:t>Thuật toán Silhouette :</a:t>
            </a:r>
          </a:p>
          <a:p>
            <a:pPr marL="342900" indent="-342900">
              <a:buFont typeface="Wingdings" panose="05000000000000000000" pitchFamily="2" charset="2"/>
              <a:buChar char="§"/>
            </a:pPr>
            <a:r>
              <a:rPr lang="en-US"/>
              <a:t>Đ</a:t>
            </a:r>
            <a:r>
              <a:rPr lang="vi-VN"/>
              <a:t>o lường mức độ </a:t>
            </a:r>
            <a:r>
              <a:rPr lang="en-US"/>
              <a:t>tương tự</a:t>
            </a:r>
            <a:r>
              <a:rPr lang="vi-VN"/>
              <a:t> của một điểm với các điểm lân cận gần nhất</a:t>
            </a:r>
            <a:r>
              <a:rPr lang="en-US"/>
              <a:t>, giá trị </a:t>
            </a:r>
            <a:r>
              <a:rPr lang="en-US">
                <a:latin typeface="Montserrat Light" panose="00000400000000000000" pitchFamily="2" charset="0"/>
                <a:ea typeface="Cambria Math" panose="02040503050406030204" pitchFamily="18" charset="0"/>
              </a:rPr>
              <a:t>∈</a:t>
            </a:r>
            <a:r>
              <a:rPr lang="en-US">
                <a:latin typeface="Cambria Math" panose="02040503050406030204" pitchFamily="18" charset="0"/>
                <a:ea typeface="Cambria Math" panose="02040503050406030204" pitchFamily="18" charset="0"/>
              </a:rPr>
              <a:t> </a:t>
            </a:r>
            <a:r>
              <a:rPr lang="en-US">
                <a:latin typeface="Montserrat Light" panose="00000400000000000000" pitchFamily="2" charset="0"/>
                <a:ea typeface="Cambria Math" panose="02040503050406030204" pitchFamily="18" charset="0"/>
              </a:rPr>
              <a:t>[-1, 1].</a:t>
            </a:r>
            <a:endParaRPr lang="en-US">
              <a:latin typeface="Montserrat Light" panose="00000400000000000000" pitchFamily="2" charset="0"/>
            </a:endParaRPr>
          </a:p>
        </p:txBody>
      </p:sp>
      <p:pic>
        <p:nvPicPr>
          <p:cNvPr id="10" name="Picture 9" descr="Chart, line chart&#10;&#10;Description automatically generated">
            <a:extLst>
              <a:ext uri="{FF2B5EF4-FFF2-40B4-BE49-F238E27FC236}">
                <a16:creationId xmlns:a16="http://schemas.microsoft.com/office/drawing/2014/main" id="{49E8AA96-4E15-75BF-747B-6F9A91FE7E4D}"/>
              </a:ext>
            </a:extLst>
          </p:cNvPr>
          <p:cNvPicPr>
            <a:picLocks noChangeAspect="1"/>
          </p:cNvPicPr>
          <p:nvPr/>
        </p:nvPicPr>
        <p:blipFill>
          <a:blip r:embed="rId3"/>
          <a:stretch>
            <a:fillRect/>
          </a:stretch>
        </p:blipFill>
        <p:spPr>
          <a:xfrm>
            <a:off x="780958" y="2810337"/>
            <a:ext cx="3410180" cy="2195251"/>
          </a:xfrm>
          <a:prstGeom prst="rect">
            <a:avLst/>
          </a:prstGeom>
        </p:spPr>
      </p:pic>
      <p:pic>
        <p:nvPicPr>
          <p:cNvPr id="12" name="Picture 11" descr="Chart, line chart&#10;&#10;Description automatically generated">
            <a:extLst>
              <a:ext uri="{FF2B5EF4-FFF2-40B4-BE49-F238E27FC236}">
                <a16:creationId xmlns:a16="http://schemas.microsoft.com/office/drawing/2014/main" id="{5E4D86FB-E07E-C41A-BCAD-DEC35C29A278}"/>
              </a:ext>
            </a:extLst>
          </p:cNvPr>
          <p:cNvPicPr>
            <a:picLocks noChangeAspect="1"/>
          </p:cNvPicPr>
          <p:nvPr/>
        </p:nvPicPr>
        <p:blipFill>
          <a:blip r:embed="rId4"/>
          <a:stretch>
            <a:fillRect/>
          </a:stretch>
        </p:blipFill>
        <p:spPr>
          <a:xfrm>
            <a:off x="4878523" y="2810337"/>
            <a:ext cx="3410177" cy="2197153"/>
          </a:xfrm>
          <a:prstGeom prst="rect">
            <a:avLst/>
          </a:prstGeom>
        </p:spPr>
      </p:pic>
      <p:grpSp>
        <p:nvGrpSpPr>
          <p:cNvPr id="11" name="Google Shape;991;p48">
            <a:extLst>
              <a:ext uri="{FF2B5EF4-FFF2-40B4-BE49-F238E27FC236}">
                <a16:creationId xmlns:a16="http://schemas.microsoft.com/office/drawing/2014/main" id="{CDCD3060-B7A0-B42D-97D3-6A7734A998E8}"/>
              </a:ext>
            </a:extLst>
          </p:cNvPr>
          <p:cNvGrpSpPr/>
          <p:nvPr/>
        </p:nvGrpSpPr>
        <p:grpSpPr>
          <a:xfrm>
            <a:off x="283082" y="255870"/>
            <a:ext cx="460705" cy="491455"/>
            <a:chOff x="9901824" y="937343"/>
            <a:chExt cx="744273" cy="793950"/>
          </a:xfrm>
        </p:grpSpPr>
        <p:grpSp>
          <p:nvGrpSpPr>
            <p:cNvPr id="13" name="Google Shape;992;p48">
              <a:extLst>
                <a:ext uri="{FF2B5EF4-FFF2-40B4-BE49-F238E27FC236}">
                  <a16:creationId xmlns:a16="http://schemas.microsoft.com/office/drawing/2014/main" id="{2BAE4F11-E99F-3784-3A5E-AD4A2C2BEB1C}"/>
                </a:ext>
              </a:extLst>
            </p:cNvPr>
            <p:cNvGrpSpPr/>
            <p:nvPr/>
          </p:nvGrpSpPr>
          <p:grpSpPr>
            <a:xfrm>
              <a:off x="9901824" y="937343"/>
              <a:ext cx="744273" cy="793950"/>
              <a:chOff x="9901824" y="937343"/>
              <a:chExt cx="744273" cy="793950"/>
            </a:xfrm>
          </p:grpSpPr>
          <p:sp>
            <p:nvSpPr>
              <p:cNvPr id="20" name="Google Shape;993;p48">
                <a:extLst>
                  <a:ext uri="{FF2B5EF4-FFF2-40B4-BE49-F238E27FC236}">
                    <a16:creationId xmlns:a16="http://schemas.microsoft.com/office/drawing/2014/main" id="{3076C9AA-6265-29A9-DB10-144D087DCE91}"/>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994;p48">
                <a:extLst>
                  <a:ext uri="{FF2B5EF4-FFF2-40B4-BE49-F238E27FC236}">
                    <a16:creationId xmlns:a16="http://schemas.microsoft.com/office/drawing/2014/main" id="{697AD837-9448-8754-9E2D-56516DD2AFBE}"/>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95;p48">
                <a:extLst>
                  <a:ext uri="{FF2B5EF4-FFF2-40B4-BE49-F238E27FC236}">
                    <a16:creationId xmlns:a16="http://schemas.microsoft.com/office/drawing/2014/main" id="{E58029BA-460F-1DB2-C4D2-B47A0DD4EFB1}"/>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996;p48">
                <a:extLst>
                  <a:ext uri="{FF2B5EF4-FFF2-40B4-BE49-F238E27FC236}">
                    <a16:creationId xmlns:a16="http://schemas.microsoft.com/office/drawing/2014/main" id="{FC940DBD-8E81-4D91-2029-0BE5D7DEFD48}"/>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997;p48">
                <a:extLst>
                  <a:ext uri="{FF2B5EF4-FFF2-40B4-BE49-F238E27FC236}">
                    <a16:creationId xmlns:a16="http://schemas.microsoft.com/office/drawing/2014/main" id="{4CBB1EEC-9816-BE8D-2A9C-719C9E78182B}"/>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998;p48">
                <a:extLst>
                  <a:ext uri="{FF2B5EF4-FFF2-40B4-BE49-F238E27FC236}">
                    <a16:creationId xmlns:a16="http://schemas.microsoft.com/office/drawing/2014/main" id="{52CC5F7B-9C9D-A9FF-C4CC-8A3D92C469FF}"/>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999;p48">
                <a:extLst>
                  <a:ext uri="{FF2B5EF4-FFF2-40B4-BE49-F238E27FC236}">
                    <a16:creationId xmlns:a16="http://schemas.microsoft.com/office/drawing/2014/main" id="{FC2FDA23-AC38-0F26-E012-1CD1EA6287DF}"/>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000;p48">
                <a:extLst>
                  <a:ext uri="{FF2B5EF4-FFF2-40B4-BE49-F238E27FC236}">
                    <a16:creationId xmlns:a16="http://schemas.microsoft.com/office/drawing/2014/main" id="{254C9736-8E68-7E9C-8368-62FB44B1291E}"/>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001;p48">
                <a:extLst>
                  <a:ext uri="{FF2B5EF4-FFF2-40B4-BE49-F238E27FC236}">
                    <a16:creationId xmlns:a16="http://schemas.microsoft.com/office/drawing/2014/main" id="{AEDC3373-4599-820C-8954-27CA3E6D3354}"/>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002;p48">
                <a:extLst>
                  <a:ext uri="{FF2B5EF4-FFF2-40B4-BE49-F238E27FC236}">
                    <a16:creationId xmlns:a16="http://schemas.microsoft.com/office/drawing/2014/main" id="{813C0E78-D5EF-7E43-4B29-3F2391ECF759}"/>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4" name="Google Shape;1003;p48">
              <a:extLst>
                <a:ext uri="{FF2B5EF4-FFF2-40B4-BE49-F238E27FC236}">
                  <a16:creationId xmlns:a16="http://schemas.microsoft.com/office/drawing/2014/main" id="{28B82AFE-CD71-0E85-8F07-9A1E24B8A8BD}"/>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004;p48">
              <a:extLst>
                <a:ext uri="{FF2B5EF4-FFF2-40B4-BE49-F238E27FC236}">
                  <a16:creationId xmlns:a16="http://schemas.microsoft.com/office/drawing/2014/main" id="{CE8EB89C-8376-11BD-7F51-A046FDD0BFE9}"/>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005;p48">
              <a:extLst>
                <a:ext uri="{FF2B5EF4-FFF2-40B4-BE49-F238E27FC236}">
                  <a16:creationId xmlns:a16="http://schemas.microsoft.com/office/drawing/2014/main" id="{683C89A7-B571-D7F5-83B2-2479CE1E6E0E}"/>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006;p48">
              <a:extLst>
                <a:ext uri="{FF2B5EF4-FFF2-40B4-BE49-F238E27FC236}">
                  <a16:creationId xmlns:a16="http://schemas.microsoft.com/office/drawing/2014/main" id="{8759AF43-D82E-F48D-70B9-50A201126610}"/>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007;p48">
              <a:extLst>
                <a:ext uri="{FF2B5EF4-FFF2-40B4-BE49-F238E27FC236}">
                  <a16:creationId xmlns:a16="http://schemas.microsoft.com/office/drawing/2014/main" id="{E6C350FC-1ECA-3A17-3D45-61693017B47E}"/>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08;p48">
              <a:extLst>
                <a:ext uri="{FF2B5EF4-FFF2-40B4-BE49-F238E27FC236}">
                  <a16:creationId xmlns:a16="http://schemas.microsoft.com/office/drawing/2014/main" id="{44FFC094-802F-464E-D351-3A84E9BD8738}"/>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5047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 name="Google Shape;358;p41">
            <a:extLst>
              <a:ext uri="{FF2B5EF4-FFF2-40B4-BE49-F238E27FC236}">
                <a16:creationId xmlns:a16="http://schemas.microsoft.com/office/drawing/2014/main" id="{D502A51B-9357-5575-F03D-81154576ABE5}"/>
              </a:ext>
            </a:extLst>
          </p:cNvPr>
          <p:cNvSpPr txBox="1">
            <a:spLocks/>
          </p:cNvSpPr>
          <p:nvPr/>
        </p:nvSpPr>
        <p:spPr>
          <a:xfrm>
            <a:off x="1760916" y="1576755"/>
            <a:ext cx="2594700" cy="550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a:latin typeface="Montserrat" panose="00000500000000000000" pitchFamily="2" charset="0"/>
              </a:rPr>
              <a:t>MACHINE LEARNING</a:t>
            </a:r>
          </a:p>
        </p:txBody>
      </p:sp>
      <p:sp>
        <p:nvSpPr>
          <p:cNvPr id="12" name="Google Shape;359;p41">
            <a:extLst>
              <a:ext uri="{FF2B5EF4-FFF2-40B4-BE49-F238E27FC236}">
                <a16:creationId xmlns:a16="http://schemas.microsoft.com/office/drawing/2014/main" id="{36D36E9C-69F2-5D7C-7DD5-C7FBB4DCBD70}"/>
              </a:ext>
            </a:extLst>
          </p:cNvPr>
          <p:cNvSpPr txBox="1">
            <a:spLocks/>
          </p:cNvSpPr>
          <p:nvPr/>
        </p:nvSpPr>
        <p:spPr>
          <a:xfrm>
            <a:off x="892278" y="1591309"/>
            <a:ext cx="8172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500" b="1">
                <a:latin typeface="Montserrat" panose="00000500000000000000" pitchFamily="2" charset="0"/>
              </a:rPr>
              <a:t>01</a:t>
            </a:r>
          </a:p>
        </p:txBody>
      </p:sp>
      <p:sp>
        <p:nvSpPr>
          <p:cNvPr id="13" name="Google Shape;360;p41">
            <a:extLst>
              <a:ext uri="{FF2B5EF4-FFF2-40B4-BE49-F238E27FC236}">
                <a16:creationId xmlns:a16="http://schemas.microsoft.com/office/drawing/2014/main" id="{098F5F11-476F-156B-4DBD-032BBB124424}"/>
              </a:ext>
            </a:extLst>
          </p:cNvPr>
          <p:cNvSpPr txBox="1">
            <a:spLocks/>
          </p:cNvSpPr>
          <p:nvPr/>
        </p:nvSpPr>
        <p:spPr>
          <a:xfrm>
            <a:off x="1760903" y="2126955"/>
            <a:ext cx="2336400" cy="61984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Montserrat" panose="00000500000000000000" pitchFamily="2" charset="0"/>
              </a:rPr>
              <a:t>Sơ lược về Machine Learning</a:t>
            </a:r>
          </a:p>
        </p:txBody>
      </p:sp>
      <p:sp>
        <p:nvSpPr>
          <p:cNvPr id="14" name="Google Shape;361;p41">
            <a:extLst>
              <a:ext uri="{FF2B5EF4-FFF2-40B4-BE49-F238E27FC236}">
                <a16:creationId xmlns:a16="http://schemas.microsoft.com/office/drawing/2014/main" id="{9E979F1A-AA7F-5A6F-6CE5-E27216310636}"/>
              </a:ext>
            </a:extLst>
          </p:cNvPr>
          <p:cNvSpPr txBox="1">
            <a:spLocks/>
          </p:cNvSpPr>
          <p:nvPr/>
        </p:nvSpPr>
        <p:spPr>
          <a:xfrm>
            <a:off x="1760915" y="3372696"/>
            <a:ext cx="2737726" cy="55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a:latin typeface="Montserrat" panose="00000500000000000000" pitchFamily="2" charset="0"/>
              </a:rPr>
              <a:t>PHÂN LOẠI KHÁCH HÀNG</a:t>
            </a:r>
          </a:p>
        </p:txBody>
      </p:sp>
      <p:sp>
        <p:nvSpPr>
          <p:cNvPr id="15" name="Google Shape;362;p41">
            <a:extLst>
              <a:ext uri="{FF2B5EF4-FFF2-40B4-BE49-F238E27FC236}">
                <a16:creationId xmlns:a16="http://schemas.microsoft.com/office/drawing/2014/main" id="{2DB7A20D-AEDD-0D2B-2043-582D6A8CBA7D}"/>
              </a:ext>
            </a:extLst>
          </p:cNvPr>
          <p:cNvSpPr txBox="1">
            <a:spLocks/>
          </p:cNvSpPr>
          <p:nvPr/>
        </p:nvSpPr>
        <p:spPr>
          <a:xfrm>
            <a:off x="874901" y="3388596"/>
            <a:ext cx="8172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500" b="1">
                <a:latin typeface="Montserrat" panose="00000500000000000000" pitchFamily="2" charset="0"/>
              </a:rPr>
              <a:t>03</a:t>
            </a:r>
          </a:p>
        </p:txBody>
      </p:sp>
      <p:sp>
        <p:nvSpPr>
          <p:cNvPr id="16" name="Google Shape;363;p41">
            <a:extLst>
              <a:ext uri="{FF2B5EF4-FFF2-40B4-BE49-F238E27FC236}">
                <a16:creationId xmlns:a16="http://schemas.microsoft.com/office/drawing/2014/main" id="{0040CCFE-30D0-2C8C-ACB9-A6D6372B0C44}"/>
              </a:ext>
            </a:extLst>
          </p:cNvPr>
          <p:cNvSpPr txBox="1">
            <a:spLocks/>
          </p:cNvSpPr>
          <p:nvPr/>
        </p:nvSpPr>
        <p:spPr>
          <a:xfrm>
            <a:off x="1761053" y="3922425"/>
            <a:ext cx="2336400" cy="55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Montserrat" panose="00000500000000000000" pitchFamily="2" charset="0"/>
              </a:rPr>
              <a:t>Các phương pháp phân loại</a:t>
            </a:r>
          </a:p>
        </p:txBody>
      </p:sp>
      <p:sp>
        <p:nvSpPr>
          <p:cNvPr id="17" name="Google Shape;364;p41">
            <a:extLst>
              <a:ext uri="{FF2B5EF4-FFF2-40B4-BE49-F238E27FC236}">
                <a16:creationId xmlns:a16="http://schemas.microsoft.com/office/drawing/2014/main" id="{FC0290A4-910C-16A6-E5A4-92E887D1F669}"/>
              </a:ext>
            </a:extLst>
          </p:cNvPr>
          <p:cNvSpPr txBox="1">
            <a:spLocks/>
          </p:cNvSpPr>
          <p:nvPr/>
        </p:nvSpPr>
        <p:spPr>
          <a:xfrm>
            <a:off x="5570917" y="1567475"/>
            <a:ext cx="2680800" cy="550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a:latin typeface="Montserrat" panose="00000500000000000000" pitchFamily="2" charset="0"/>
              </a:rPr>
              <a:t>NGÔN NGỮ LẬP TRÌNH</a:t>
            </a:r>
          </a:p>
        </p:txBody>
      </p:sp>
      <p:sp>
        <p:nvSpPr>
          <p:cNvPr id="18" name="Google Shape;365;p41">
            <a:extLst>
              <a:ext uri="{FF2B5EF4-FFF2-40B4-BE49-F238E27FC236}">
                <a16:creationId xmlns:a16="http://schemas.microsoft.com/office/drawing/2014/main" id="{7FB4AC3F-A2C5-8A47-FCF9-C18D8F116982}"/>
              </a:ext>
            </a:extLst>
          </p:cNvPr>
          <p:cNvSpPr txBox="1">
            <a:spLocks/>
          </p:cNvSpPr>
          <p:nvPr/>
        </p:nvSpPr>
        <p:spPr>
          <a:xfrm>
            <a:off x="4697103" y="1590377"/>
            <a:ext cx="8172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500" b="1">
                <a:latin typeface="Montserrat" panose="00000500000000000000" pitchFamily="2" charset="0"/>
              </a:rPr>
              <a:t>02</a:t>
            </a:r>
          </a:p>
        </p:txBody>
      </p:sp>
      <p:sp>
        <p:nvSpPr>
          <p:cNvPr id="19" name="Google Shape;366;p41">
            <a:extLst>
              <a:ext uri="{FF2B5EF4-FFF2-40B4-BE49-F238E27FC236}">
                <a16:creationId xmlns:a16="http://schemas.microsoft.com/office/drawing/2014/main" id="{787489B5-7D11-BD70-CA34-43D285EE6284}"/>
              </a:ext>
            </a:extLst>
          </p:cNvPr>
          <p:cNvSpPr txBox="1">
            <a:spLocks/>
          </p:cNvSpPr>
          <p:nvPr/>
        </p:nvSpPr>
        <p:spPr>
          <a:xfrm>
            <a:off x="5577302" y="2049711"/>
            <a:ext cx="2336400" cy="55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Montserrat" panose="00000500000000000000" pitchFamily="2" charset="0"/>
              </a:rPr>
              <a:t>Python và các ứng dụng</a:t>
            </a:r>
          </a:p>
        </p:txBody>
      </p:sp>
      <p:sp>
        <p:nvSpPr>
          <p:cNvPr id="20" name="Google Shape;367;p41">
            <a:extLst>
              <a:ext uri="{FF2B5EF4-FFF2-40B4-BE49-F238E27FC236}">
                <a16:creationId xmlns:a16="http://schemas.microsoft.com/office/drawing/2014/main" id="{FB95E42F-913E-520A-72A5-4D2E8D695DCA}"/>
              </a:ext>
            </a:extLst>
          </p:cNvPr>
          <p:cNvSpPr txBox="1">
            <a:spLocks/>
          </p:cNvSpPr>
          <p:nvPr/>
        </p:nvSpPr>
        <p:spPr>
          <a:xfrm>
            <a:off x="5567338" y="3379675"/>
            <a:ext cx="2680800" cy="55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a:latin typeface="Montserrat" panose="00000500000000000000" pitchFamily="2" charset="0"/>
              </a:rPr>
              <a:t>THUẬT TOÁN K-MEANS</a:t>
            </a:r>
          </a:p>
        </p:txBody>
      </p:sp>
      <p:sp>
        <p:nvSpPr>
          <p:cNvPr id="25" name="Google Shape;368;p41">
            <a:extLst>
              <a:ext uri="{FF2B5EF4-FFF2-40B4-BE49-F238E27FC236}">
                <a16:creationId xmlns:a16="http://schemas.microsoft.com/office/drawing/2014/main" id="{5CC09A82-9D3F-81D1-E70B-9FDE5EB16D37}"/>
              </a:ext>
            </a:extLst>
          </p:cNvPr>
          <p:cNvSpPr txBox="1">
            <a:spLocks/>
          </p:cNvSpPr>
          <p:nvPr/>
        </p:nvSpPr>
        <p:spPr>
          <a:xfrm>
            <a:off x="4697103" y="3388253"/>
            <a:ext cx="8172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500" b="1">
                <a:latin typeface="Montserrat" panose="00000500000000000000" pitchFamily="2" charset="0"/>
              </a:rPr>
              <a:t>04</a:t>
            </a:r>
          </a:p>
        </p:txBody>
      </p:sp>
      <p:sp>
        <p:nvSpPr>
          <p:cNvPr id="26" name="Google Shape;369;p41">
            <a:extLst>
              <a:ext uri="{FF2B5EF4-FFF2-40B4-BE49-F238E27FC236}">
                <a16:creationId xmlns:a16="http://schemas.microsoft.com/office/drawing/2014/main" id="{43DCA01C-A033-6348-B2D5-CBD2DB2A5145}"/>
              </a:ext>
            </a:extLst>
          </p:cNvPr>
          <p:cNvSpPr txBox="1">
            <a:spLocks/>
          </p:cNvSpPr>
          <p:nvPr/>
        </p:nvSpPr>
        <p:spPr>
          <a:xfrm>
            <a:off x="5611871" y="3837007"/>
            <a:ext cx="2336400" cy="59002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Montserrat" panose="00000500000000000000" pitchFamily="2" charset="0"/>
              </a:rPr>
              <a:t>Và các cải tiến</a:t>
            </a:r>
          </a:p>
        </p:txBody>
      </p:sp>
      <p:sp>
        <p:nvSpPr>
          <p:cNvPr id="27" name="Google Shape;370;p41">
            <a:extLst>
              <a:ext uri="{FF2B5EF4-FFF2-40B4-BE49-F238E27FC236}">
                <a16:creationId xmlns:a16="http://schemas.microsoft.com/office/drawing/2014/main" id="{8CE8D504-9B17-4025-9EBB-AA007077F7FA}"/>
              </a:ext>
            </a:extLst>
          </p:cNvPr>
          <p:cNvSpPr txBox="1">
            <a:spLocks/>
          </p:cNvSpPr>
          <p:nvPr/>
        </p:nvSpPr>
        <p:spPr>
          <a:xfrm>
            <a:off x="720000" y="683532"/>
            <a:ext cx="77040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700" b="1">
                <a:latin typeface="Montserrat" panose="00000500000000000000" pitchFamily="2" charset="0"/>
              </a:rPr>
              <a:t>CÁC PHẦN CHÍNH</a:t>
            </a:r>
          </a:p>
        </p:txBody>
      </p:sp>
      <p:cxnSp>
        <p:nvCxnSpPr>
          <p:cNvPr id="28" name="Google Shape;371;p41">
            <a:extLst>
              <a:ext uri="{FF2B5EF4-FFF2-40B4-BE49-F238E27FC236}">
                <a16:creationId xmlns:a16="http://schemas.microsoft.com/office/drawing/2014/main" id="{A473701B-8D0D-0F63-0FEB-5FF881D5D310}"/>
              </a:ext>
            </a:extLst>
          </p:cNvPr>
          <p:cNvCxnSpPr/>
          <p:nvPr/>
        </p:nvCxnSpPr>
        <p:spPr>
          <a:xfrm>
            <a:off x="1709491" y="1565225"/>
            <a:ext cx="0" cy="1152000"/>
          </a:xfrm>
          <a:prstGeom prst="straightConnector1">
            <a:avLst/>
          </a:prstGeom>
          <a:noFill/>
          <a:ln w="19050" cap="flat" cmpd="sng">
            <a:solidFill>
              <a:schemeClr val="lt2"/>
            </a:solidFill>
            <a:prstDash val="solid"/>
            <a:round/>
            <a:headEnd type="none" w="med" len="med"/>
            <a:tailEnd type="none" w="med" len="med"/>
          </a:ln>
        </p:spPr>
      </p:cxnSp>
      <p:cxnSp>
        <p:nvCxnSpPr>
          <p:cNvPr id="29" name="Google Shape;372;p41">
            <a:extLst>
              <a:ext uri="{FF2B5EF4-FFF2-40B4-BE49-F238E27FC236}">
                <a16:creationId xmlns:a16="http://schemas.microsoft.com/office/drawing/2014/main" id="{9CB7FF6C-3C36-F42E-0D16-317A8FD8EB2A}"/>
              </a:ext>
            </a:extLst>
          </p:cNvPr>
          <p:cNvCxnSpPr/>
          <p:nvPr/>
        </p:nvCxnSpPr>
        <p:spPr>
          <a:xfrm>
            <a:off x="5525891" y="1565225"/>
            <a:ext cx="0" cy="1152000"/>
          </a:xfrm>
          <a:prstGeom prst="straightConnector1">
            <a:avLst/>
          </a:prstGeom>
          <a:noFill/>
          <a:ln w="19050" cap="flat" cmpd="sng">
            <a:solidFill>
              <a:schemeClr val="lt2"/>
            </a:solidFill>
            <a:prstDash val="solid"/>
            <a:round/>
            <a:headEnd type="none" w="med" len="med"/>
            <a:tailEnd type="none" w="med" len="med"/>
          </a:ln>
        </p:spPr>
      </p:cxnSp>
      <p:cxnSp>
        <p:nvCxnSpPr>
          <p:cNvPr id="30" name="Google Shape;373;p41">
            <a:extLst>
              <a:ext uri="{FF2B5EF4-FFF2-40B4-BE49-F238E27FC236}">
                <a16:creationId xmlns:a16="http://schemas.microsoft.com/office/drawing/2014/main" id="{A77197FD-A8A6-7724-8F82-E71F70E4C032}"/>
              </a:ext>
            </a:extLst>
          </p:cNvPr>
          <p:cNvCxnSpPr/>
          <p:nvPr/>
        </p:nvCxnSpPr>
        <p:spPr>
          <a:xfrm>
            <a:off x="1706066" y="3346425"/>
            <a:ext cx="0" cy="1152000"/>
          </a:xfrm>
          <a:prstGeom prst="straightConnector1">
            <a:avLst/>
          </a:prstGeom>
          <a:noFill/>
          <a:ln w="19050" cap="flat" cmpd="sng">
            <a:solidFill>
              <a:schemeClr val="lt2"/>
            </a:solidFill>
            <a:prstDash val="solid"/>
            <a:round/>
            <a:headEnd type="none" w="med" len="med"/>
            <a:tailEnd type="none" w="med" len="med"/>
          </a:ln>
        </p:spPr>
      </p:cxnSp>
      <p:cxnSp>
        <p:nvCxnSpPr>
          <p:cNvPr id="31" name="Google Shape;374;p41">
            <a:extLst>
              <a:ext uri="{FF2B5EF4-FFF2-40B4-BE49-F238E27FC236}">
                <a16:creationId xmlns:a16="http://schemas.microsoft.com/office/drawing/2014/main" id="{DA6DA7E5-36D3-DBAA-F9CD-6F0831B49CF2}"/>
              </a:ext>
            </a:extLst>
          </p:cNvPr>
          <p:cNvCxnSpPr/>
          <p:nvPr/>
        </p:nvCxnSpPr>
        <p:spPr>
          <a:xfrm>
            <a:off x="5524266" y="3346425"/>
            <a:ext cx="0" cy="1152000"/>
          </a:xfrm>
          <a:prstGeom prst="straightConnector1">
            <a:avLst/>
          </a:prstGeom>
          <a:noFill/>
          <a:ln w="19050" cap="flat" cmpd="sng">
            <a:solidFill>
              <a:schemeClr val="lt2"/>
            </a:solidFill>
            <a:prstDash val="solid"/>
            <a:round/>
            <a:headEnd type="none" w="med" len="med"/>
            <a:tailEnd type="none" w="med" len="med"/>
          </a:ln>
        </p:spPr>
      </p:cxnSp>
      <p:grpSp>
        <p:nvGrpSpPr>
          <p:cNvPr id="32" name="Google Shape;375;p41">
            <a:extLst>
              <a:ext uri="{FF2B5EF4-FFF2-40B4-BE49-F238E27FC236}">
                <a16:creationId xmlns:a16="http://schemas.microsoft.com/office/drawing/2014/main" id="{3FE4C5B9-1329-E62C-E9E3-017121719EDE}"/>
              </a:ext>
            </a:extLst>
          </p:cNvPr>
          <p:cNvGrpSpPr/>
          <p:nvPr/>
        </p:nvGrpSpPr>
        <p:grpSpPr>
          <a:xfrm>
            <a:off x="8345706" y="3882964"/>
            <a:ext cx="166385" cy="701016"/>
            <a:chOff x="8668080" y="2328029"/>
            <a:chExt cx="127488" cy="537136"/>
          </a:xfrm>
        </p:grpSpPr>
        <p:sp>
          <p:nvSpPr>
            <p:cNvPr id="33" name="Google Shape;376;p41">
              <a:extLst>
                <a:ext uri="{FF2B5EF4-FFF2-40B4-BE49-F238E27FC236}">
                  <a16:creationId xmlns:a16="http://schemas.microsoft.com/office/drawing/2014/main" id="{FF5B3601-CADF-CB27-86B1-E32210157E8F}"/>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4" name="Google Shape;377;p41">
              <a:extLst>
                <a:ext uri="{FF2B5EF4-FFF2-40B4-BE49-F238E27FC236}">
                  <a16:creationId xmlns:a16="http://schemas.microsoft.com/office/drawing/2014/main" id="{B797A521-0E30-05DE-1CB8-69B55185D996}"/>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5" name="Google Shape;378;p41">
              <a:extLst>
                <a:ext uri="{FF2B5EF4-FFF2-40B4-BE49-F238E27FC236}">
                  <a16:creationId xmlns:a16="http://schemas.microsoft.com/office/drawing/2014/main" id="{804A148D-9070-2680-703B-4CC221A7F50B}"/>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6" name="Google Shape;379;p41">
              <a:extLst>
                <a:ext uri="{FF2B5EF4-FFF2-40B4-BE49-F238E27FC236}">
                  <a16:creationId xmlns:a16="http://schemas.microsoft.com/office/drawing/2014/main" id="{6A1013C7-2785-DBEB-4A8F-B56086CF6E71}"/>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7" name="Google Shape;380;p41">
              <a:extLst>
                <a:ext uri="{FF2B5EF4-FFF2-40B4-BE49-F238E27FC236}">
                  <a16:creationId xmlns:a16="http://schemas.microsoft.com/office/drawing/2014/main" id="{08DFF6D9-CE21-E312-D3F4-BB20D1D20100}"/>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8" name="Google Shape;381;p41">
              <a:extLst>
                <a:ext uri="{FF2B5EF4-FFF2-40B4-BE49-F238E27FC236}">
                  <a16:creationId xmlns:a16="http://schemas.microsoft.com/office/drawing/2014/main" id="{217D2FAA-1E89-C305-B95F-F73A0001CE02}"/>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9" name="Google Shape;382;p41">
              <a:extLst>
                <a:ext uri="{FF2B5EF4-FFF2-40B4-BE49-F238E27FC236}">
                  <a16:creationId xmlns:a16="http://schemas.microsoft.com/office/drawing/2014/main" id="{4268593D-AA3C-056A-540A-604639E2E578}"/>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40" name="Google Shape;383;p41">
              <a:extLst>
                <a:ext uri="{FF2B5EF4-FFF2-40B4-BE49-F238E27FC236}">
                  <a16:creationId xmlns:a16="http://schemas.microsoft.com/office/drawing/2014/main" id="{7317DCD6-DBF9-B8D8-2DDA-5E779628D96D}"/>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41" name="Google Shape;384;p41">
              <a:extLst>
                <a:ext uri="{FF2B5EF4-FFF2-40B4-BE49-F238E27FC236}">
                  <a16:creationId xmlns:a16="http://schemas.microsoft.com/office/drawing/2014/main" id="{6D8AFF1E-B555-5B19-097F-50CCBCE7CC02}"/>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42" name="Google Shape;385;p41">
              <a:extLst>
                <a:ext uri="{FF2B5EF4-FFF2-40B4-BE49-F238E27FC236}">
                  <a16:creationId xmlns:a16="http://schemas.microsoft.com/office/drawing/2014/main" id="{610B851F-473D-07FC-403A-C37C42CD1F3B}"/>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43" name="Google Shape;386;p41">
              <a:extLst>
                <a:ext uri="{FF2B5EF4-FFF2-40B4-BE49-F238E27FC236}">
                  <a16:creationId xmlns:a16="http://schemas.microsoft.com/office/drawing/2014/main" id="{F41CC728-9D1F-3254-9C92-FFDE7420516A}"/>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44" name="Google Shape;387;p41">
              <a:extLst>
                <a:ext uri="{FF2B5EF4-FFF2-40B4-BE49-F238E27FC236}">
                  <a16:creationId xmlns:a16="http://schemas.microsoft.com/office/drawing/2014/main" id="{B5950BC6-3B9B-BE86-7C26-B2751708281B}"/>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grpSp>
        <p:nvGrpSpPr>
          <p:cNvPr id="45" name="Google Shape;388;p41">
            <a:extLst>
              <a:ext uri="{FF2B5EF4-FFF2-40B4-BE49-F238E27FC236}">
                <a16:creationId xmlns:a16="http://schemas.microsoft.com/office/drawing/2014/main" id="{9FFCA087-AC9A-8E1D-351D-15642BE3AD03}"/>
              </a:ext>
            </a:extLst>
          </p:cNvPr>
          <p:cNvGrpSpPr/>
          <p:nvPr/>
        </p:nvGrpSpPr>
        <p:grpSpPr>
          <a:xfrm>
            <a:off x="631906" y="532914"/>
            <a:ext cx="166385" cy="701016"/>
            <a:chOff x="8668080" y="2328029"/>
            <a:chExt cx="127488" cy="537136"/>
          </a:xfrm>
        </p:grpSpPr>
        <p:sp>
          <p:nvSpPr>
            <p:cNvPr id="46" name="Google Shape;389;p41">
              <a:extLst>
                <a:ext uri="{FF2B5EF4-FFF2-40B4-BE49-F238E27FC236}">
                  <a16:creationId xmlns:a16="http://schemas.microsoft.com/office/drawing/2014/main" id="{9C0E96EC-E2E5-8264-670E-98C31D7D3873}"/>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47" name="Google Shape;390;p41">
              <a:extLst>
                <a:ext uri="{FF2B5EF4-FFF2-40B4-BE49-F238E27FC236}">
                  <a16:creationId xmlns:a16="http://schemas.microsoft.com/office/drawing/2014/main" id="{115EE112-28C4-8E0A-87E8-D9A4AC4B1C1C}"/>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48" name="Google Shape;391;p41">
              <a:extLst>
                <a:ext uri="{FF2B5EF4-FFF2-40B4-BE49-F238E27FC236}">
                  <a16:creationId xmlns:a16="http://schemas.microsoft.com/office/drawing/2014/main" id="{3C7FD543-20B2-D877-4AE9-F55F86AA29D3}"/>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49" name="Google Shape;392;p41">
              <a:extLst>
                <a:ext uri="{FF2B5EF4-FFF2-40B4-BE49-F238E27FC236}">
                  <a16:creationId xmlns:a16="http://schemas.microsoft.com/office/drawing/2014/main" id="{DD3E227B-9993-EF90-24D6-6307DFA2A71D}"/>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50" name="Google Shape;393;p41">
              <a:extLst>
                <a:ext uri="{FF2B5EF4-FFF2-40B4-BE49-F238E27FC236}">
                  <a16:creationId xmlns:a16="http://schemas.microsoft.com/office/drawing/2014/main" id="{7C61B0D7-8354-674E-9D9D-7E716D9B9E77}"/>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51" name="Google Shape;394;p41">
              <a:extLst>
                <a:ext uri="{FF2B5EF4-FFF2-40B4-BE49-F238E27FC236}">
                  <a16:creationId xmlns:a16="http://schemas.microsoft.com/office/drawing/2014/main" id="{272D718E-5F42-1C75-8E0B-F8FE8DA04040}"/>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52" name="Google Shape;395;p41">
              <a:extLst>
                <a:ext uri="{FF2B5EF4-FFF2-40B4-BE49-F238E27FC236}">
                  <a16:creationId xmlns:a16="http://schemas.microsoft.com/office/drawing/2014/main" id="{A71BB5E3-CA2F-6155-BB37-907D9AC2ACB4}"/>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53" name="Google Shape;396;p41">
              <a:extLst>
                <a:ext uri="{FF2B5EF4-FFF2-40B4-BE49-F238E27FC236}">
                  <a16:creationId xmlns:a16="http://schemas.microsoft.com/office/drawing/2014/main" id="{AD4B18CC-8592-AD1A-9F4B-492CF06DD494}"/>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54" name="Google Shape;397;p41">
              <a:extLst>
                <a:ext uri="{FF2B5EF4-FFF2-40B4-BE49-F238E27FC236}">
                  <a16:creationId xmlns:a16="http://schemas.microsoft.com/office/drawing/2014/main" id="{AF92E635-42A1-4AF5-2885-489A90AA291B}"/>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55" name="Google Shape;398;p41">
              <a:extLst>
                <a:ext uri="{FF2B5EF4-FFF2-40B4-BE49-F238E27FC236}">
                  <a16:creationId xmlns:a16="http://schemas.microsoft.com/office/drawing/2014/main" id="{910191C8-2DBA-4369-A5BF-12C034F301DC}"/>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56" name="Google Shape;399;p41">
              <a:extLst>
                <a:ext uri="{FF2B5EF4-FFF2-40B4-BE49-F238E27FC236}">
                  <a16:creationId xmlns:a16="http://schemas.microsoft.com/office/drawing/2014/main" id="{10A9D01D-D961-6A9F-D0D8-D429980B87A9}"/>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57" name="Google Shape;400;p41">
              <a:extLst>
                <a:ext uri="{FF2B5EF4-FFF2-40B4-BE49-F238E27FC236}">
                  <a16:creationId xmlns:a16="http://schemas.microsoft.com/office/drawing/2014/main" id="{7D15D2B5-6C83-3B47-F387-C141482D22F7}"/>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grpSp>
        <p:nvGrpSpPr>
          <p:cNvPr id="171" name="Google Shape;1285;p48">
            <a:extLst>
              <a:ext uri="{FF2B5EF4-FFF2-40B4-BE49-F238E27FC236}">
                <a16:creationId xmlns:a16="http://schemas.microsoft.com/office/drawing/2014/main" id="{6DF6FCC0-FF37-F920-975F-810215AFA952}"/>
              </a:ext>
            </a:extLst>
          </p:cNvPr>
          <p:cNvGrpSpPr/>
          <p:nvPr/>
        </p:nvGrpSpPr>
        <p:grpSpPr>
          <a:xfrm>
            <a:off x="1692101" y="276908"/>
            <a:ext cx="1336824" cy="316035"/>
            <a:chOff x="3042485" y="5594633"/>
            <a:chExt cx="2159652" cy="510557"/>
          </a:xfrm>
        </p:grpSpPr>
        <p:sp>
          <p:nvSpPr>
            <p:cNvPr id="172" name="Google Shape;1286;p48">
              <a:extLst>
                <a:ext uri="{FF2B5EF4-FFF2-40B4-BE49-F238E27FC236}">
                  <a16:creationId xmlns:a16="http://schemas.microsoft.com/office/drawing/2014/main" id="{C399F476-B814-8B6D-47D3-2804069AF581}"/>
                </a:ext>
              </a:extLst>
            </p:cNvPr>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 name="Google Shape;1287;p48">
              <a:extLst>
                <a:ext uri="{FF2B5EF4-FFF2-40B4-BE49-F238E27FC236}">
                  <a16:creationId xmlns:a16="http://schemas.microsoft.com/office/drawing/2014/main" id="{AEC2F6C4-D641-1745-2A1D-80DBDB9B007B}"/>
                </a:ext>
              </a:extLst>
            </p:cNvPr>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 name="Google Shape;1288;p48">
              <a:extLst>
                <a:ext uri="{FF2B5EF4-FFF2-40B4-BE49-F238E27FC236}">
                  <a16:creationId xmlns:a16="http://schemas.microsoft.com/office/drawing/2014/main" id="{DAA99047-41C8-6E39-A613-BF9BE7277EFF}"/>
                </a:ext>
              </a:extLst>
            </p:cNvPr>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 name="Google Shape;1289;p48">
              <a:extLst>
                <a:ext uri="{FF2B5EF4-FFF2-40B4-BE49-F238E27FC236}">
                  <a16:creationId xmlns:a16="http://schemas.microsoft.com/office/drawing/2014/main" id="{B9DE7D0B-B94D-0F29-5898-AF45E698C9ED}"/>
                </a:ext>
              </a:extLst>
            </p:cNvPr>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 name="Google Shape;1290;p48">
              <a:extLst>
                <a:ext uri="{FF2B5EF4-FFF2-40B4-BE49-F238E27FC236}">
                  <a16:creationId xmlns:a16="http://schemas.microsoft.com/office/drawing/2014/main" id="{4E6CFAB3-C1EE-9E84-42D8-6FC6FD5DE3FC}"/>
                </a:ext>
              </a:extLst>
            </p:cNvPr>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 name="Google Shape;1291;p48">
              <a:extLst>
                <a:ext uri="{FF2B5EF4-FFF2-40B4-BE49-F238E27FC236}">
                  <a16:creationId xmlns:a16="http://schemas.microsoft.com/office/drawing/2014/main" id="{6FBA76EA-915A-FB96-201D-8652522CC41B}"/>
                </a:ext>
              </a:extLst>
            </p:cNvPr>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 name="Google Shape;1292;p48">
              <a:extLst>
                <a:ext uri="{FF2B5EF4-FFF2-40B4-BE49-F238E27FC236}">
                  <a16:creationId xmlns:a16="http://schemas.microsoft.com/office/drawing/2014/main" id="{38819840-3ADC-00E2-176C-88860F9239BD}"/>
                </a:ext>
              </a:extLst>
            </p:cNvPr>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 name="Google Shape;1293;p48">
              <a:extLst>
                <a:ext uri="{FF2B5EF4-FFF2-40B4-BE49-F238E27FC236}">
                  <a16:creationId xmlns:a16="http://schemas.microsoft.com/office/drawing/2014/main" id="{DF35FC67-CFDD-2BC0-E574-5F6D523CD699}"/>
                </a:ext>
              </a:extLst>
            </p:cNvPr>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 name="Google Shape;1294;p48">
              <a:extLst>
                <a:ext uri="{FF2B5EF4-FFF2-40B4-BE49-F238E27FC236}">
                  <a16:creationId xmlns:a16="http://schemas.microsoft.com/office/drawing/2014/main" id="{BB5F81F0-EE1A-0974-75BB-50F64514C8E4}"/>
                </a:ext>
              </a:extLst>
            </p:cNvPr>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1" name="Google Shape;1295;p48">
              <a:extLst>
                <a:ext uri="{FF2B5EF4-FFF2-40B4-BE49-F238E27FC236}">
                  <a16:creationId xmlns:a16="http://schemas.microsoft.com/office/drawing/2014/main" id="{8CC6E95F-52FA-9F6A-234B-30AF1858B6B1}"/>
                </a:ext>
              </a:extLst>
            </p:cNvPr>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2" name="Google Shape;1296;p48">
              <a:extLst>
                <a:ext uri="{FF2B5EF4-FFF2-40B4-BE49-F238E27FC236}">
                  <a16:creationId xmlns:a16="http://schemas.microsoft.com/office/drawing/2014/main" id="{69F88CA7-7F23-18CB-8B7E-CA435D05707B}"/>
                </a:ext>
              </a:extLst>
            </p:cNvPr>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 name="Google Shape;1297;p48">
              <a:extLst>
                <a:ext uri="{FF2B5EF4-FFF2-40B4-BE49-F238E27FC236}">
                  <a16:creationId xmlns:a16="http://schemas.microsoft.com/office/drawing/2014/main" id="{210D0FCF-E415-F08B-0078-BA2DA11C075B}"/>
                </a:ext>
              </a:extLst>
            </p:cNvPr>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 name="Google Shape;1298;p48">
              <a:extLst>
                <a:ext uri="{FF2B5EF4-FFF2-40B4-BE49-F238E27FC236}">
                  <a16:creationId xmlns:a16="http://schemas.microsoft.com/office/drawing/2014/main" id="{A1F86865-3AE8-2AB4-5F0F-A8E05F67A619}"/>
                </a:ext>
              </a:extLst>
            </p:cNvPr>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 name="Google Shape;1299;p48">
              <a:extLst>
                <a:ext uri="{FF2B5EF4-FFF2-40B4-BE49-F238E27FC236}">
                  <a16:creationId xmlns:a16="http://schemas.microsoft.com/office/drawing/2014/main" id="{D0140111-568D-2797-6EB7-42398DB19EEA}"/>
                </a:ext>
              </a:extLst>
            </p:cNvPr>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 name="Google Shape;1300;p48">
              <a:extLst>
                <a:ext uri="{FF2B5EF4-FFF2-40B4-BE49-F238E27FC236}">
                  <a16:creationId xmlns:a16="http://schemas.microsoft.com/office/drawing/2014/main" id="{51C13BB5-F966-CA31-21CC-A0E825354C0B}"/>
                </a:ext>
              </a:extLst>
            </p:cNvPr>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87" name="Google Shape;523;p44">
            <a:extLst>
              <a:ext uri="{FF2B5EF4-FFF2-40B4-BE49-F238E27FC236}">
                <a16:creationId xmlns:a16="http://schemas.microsoft.com/office/drawing/2014/main" id="{D94DA234-C11E-3D1B-270D-A98D0DB6EA63}"/>
              </a:ext>
            </a:extLst>
          </p:cNvPr>
          <p:cNvSpPr txBox="1">
            <a:spLocks noGrp="1"/>
          </p:cNvSpPr>
          <p:nvPr>
            <p:ph type="sldNum" idx="12"/>
          </p:nvPr>
        </p:nvSpPr>
        <p:spPr>
          <a:xfrm>
            <a:off x="8512091"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3</a:t>
            </a:fld>
            <a:endParaRPr>
              <a:solidFill>
                <a:schemeClr val="tx1"/>
              </a:solidFill>
            </a:endParaRPr>
          </a:p>
        </p:txBody>
      </p:sp>
      <p:sp>
        <p:nvSpPr>
          <p:cNvPr id="80" name="TextBox 79">
            <a:extLst>
              <a:ext uri="{FF2B5EF4-FFF2-40B4-BE49-F238E27FC236}">
                <a16:creationId xmlns:a16="http://schemas.microsoft.com/office/drawing/2014/main" id="{7F80075B-AA4F-164D-8499-DFA1C633CF0D}"/>
              </a:ext>
            </a:extLst>
          </p:cNvPr>
          <p:cNvSpPr txBox="1"/>
          <p:nvPr/>
        </p:nvSpPr>
        <p:spPr>
          <a:xfrm>
            <a:off x="615105" y="1689077"/>
            <a:ext cx="421507" cy="307777"/>
          </a:xfrm>
          <a:prstGeom prst="rect">
            <a:avLst/>
          </a:prstGeom>
          <a:noFill/>
        </p:spPr>
        <p:txBody>
          <a:bodyPr wrap="square">
            <a:spAutoFit/>
          </a:bodyPr>
          <a:lstStyle/>
          <a:p>
            <a:r>
              <a:rPr lang="en" sz="1400">
                <a:solidFill>
                  <a:schemeClr val="dk1"/>
                </a:solidFill>
                <a:latin typeface="Montserrat"/>
                <a:ea typeface="Montserrat"/>
                <a:cs typeface="Montserrat"/>
                <a:sym typeface="Montserrat"/>
              </a:rPr>
              <a:t>📌</a:t>
            </a:r>
            <a:endParaRPr lang="en-US"/>
          </a:p>
        </p:txBody>
      </p:sp>
      <p:sp>
        <p:nvSpPr>
          <p:cNvPr id="81" name="TextBox 80">
            <a:extLst>
              <a:ext uri="{FF2B5EF4-FFF2-40B4-BE49-F238E27FC236}">
                <a16:creationId xmlns:a16="http://schemas.microsoft.com/office/drawing/2014/main" id="{C01DA039-E1A9-B6BF-BCAC-0FEB6CB65003}"/>
              </a:ext>
            </a:extLst>
          </p:cNvPr>
          <p:cNvSpPr txBox="1"/>
          <p:nvPr/>
        </p:nvSpPr>
        <p:spPr>
          <a:xfrm>
            <a:off x="4434939" y="1689077"/>
            <a:ext cx="421507" cy="307777"/>
          </a:xfrm>
          <a:prstGeom prst="rect">
            <a:avLst/>
          </a:prstGeom>
          <a:noFill/>
        </p:spPr>
        <p:txBody>
          <a:bodyPr wrap="square">
            <a:spAutoFit/>
          </a:bodyPr>
          <a:lstStyle/>
          <a:p>
            <a:r>
              <a:rPr lang="en" sz="1400">
                <a:solidFill>
                  <a:schemeClr val="dk1"/>
                </a:solidFill>
                <a:latin typeface="Montserrat"/>
                <a:ea typeface="Montserrat"/>
                <a:cs typeface="Montserrat"/>
                <a:sym typeface="Montserrat"/>
              </a:rPr>
              <a:t>📌</a:t>
            </a:r>
            <a:endParaRPr lang="en-US"/>
          </a:p>
        </p:txBody>
      </p:sp>
      <p:sp>
        <p:nvSpPr>
          <p:cNvPr id="82" name="TextBox 81">
            <a:extLst>
              <a:ext uri="{FF2B5EF4-FFF2-40B4-BE49-F238E27FC236}">
                <a16:creationId xmlns:a16="http://schemas.microsoft.com/office/drawing/2014/main" id="{37ECA92C-2E0F-4C0C-EA1F-B73CCDEE1F3E}"/>
              </a:ext>
            </a:extLst>
          </p:cNvPr>
          <p:cNvSpPr txBox="1"/>
          <p:nvPr/>
        </p:nvSpPr>
        <p:spPr>
          <a:xfrm>
            <a:off x="587537" y="3498214"/>
            <a:ext cx="421507" cy="307777"/>
          </a:xfrm>
          <a:prstGeom prst="rect">
            <a:avLst/>
          </a:prstGeom>
          <a:noFill/>
        </p:spPr>
        <p:txBody>
          <a:bodyPr wrap="square">
            <a:spAutoFit/>
          </a:bodyPr>
          <a:lstStyle/>
          <a:p>
            <a:r>
              <a:rPr lang="en" sz="1400">
                <a:solidFill>
                  <a:schemeClr val="dk1"/>
                </a:solidFill>
                <a:latin typeface="Montserrat"/>
                <a:ea typeface="Montserrat"/>
                <a:cs typeface="Montserrat"/>
                <a:sym typeface="Montserrat"/>
              </a:rPr>
              <a:t>📌</a:t>
            </a:r>
            <a:endParaRPr lang="en-US"/>
          </a:p>
        </p:txBody>
      </p:sp>
      <p:sp>
        <p:nvSpPr>
          <p:cNvPr id="83" name="TextBox 82">
            <a:extLst>
              <a:ext uri="{FF2B5EF4-FFF2-40B4-BE49-F238E27FC236}">
                <a16:creationId xmlns:a16="http://schemas.microsoft.com/office/drawing/2014/main" id="{55C6B3C8-7C7F-73F6-5940-50633C74C1AE}"/>
              </a:ext>
            </a:extLst>
          </p:cNvPr>
          <p:cNvSpPr txBox="1"/>
          <p:nvPr/>
        </p:nvSpPr>
        <p:spPr>
          <a:xfrm>
            <a:off x="4426106" y="3505536"/>
            <a:ext cx="421507" cy="307777"/>
          </a:xfrm>
          <a:prstGeom prst="rect">
            <a:avLst/>
          </a:prstGeom>
          <a:noFill/>
        </p:spPr>
        <p:txBody>
          <a:bodyPr wrap="square">
            <a:spAutoFit/>
          </a:bodyPr>
          <a:lstStyle/>
          <a:p>
            <a:r>
              <a:rPr lang="en" sz="1400">
                <a:solidFill>
                  <a:schemeClr val="dk1"/>
                </a:solidFill>
                <a:latin typeface="Montserrat"/>
                <a:ea typeface="Montserrat"/>
                <a:cs typeface="Montserrat"/>
                <a:sym typeface="Montserrat"/>
              </a:rPr>
              <a:t>📌</a:t>
            </a:r>
            <a:endParaRPr lang="en-US"/>
          </a:p>
        </p:txBody>
      </p:sp>
      <p:grpSp>
        <p:nvGrpSpPr>
          <p:cNvPr id="66" name="Google Shape;1285;p48">
            <a:extLst>
              <a:ext uri="{FF2B5EF4-FFF2-40B4-BE49-F238E27FC236}">
                <a16:creationId xmlns:a16="http://schemas.microsoft.com/office/drawing/2014/main" id="{AF6D296E-D340-BEA3-A798-639420BEAF17}"/>
              </a:ext>
            </a:extLst>
          </p:cNvPr>
          <p:cNvGrpSpPr/>
          <p:nvPr/>
        </p:nvGrpSpPr>
        <p:grpSpPr>
          <a:xfrm rot="10800000">
            <a:off x="2718642" y="279030"/>
            <a:ext cx="1336824" cy="316035"/>
            <a:chOff x="3042485" y="5594633"/>
            <a:chExt cx="2159652" cy="510557"/>
          </a:xfrm>
        </p:grpSpPr>
        <p:sp>
          <p:nvSpPr>
            <p:cNvPr id="67" name="Google Shape;1286;p48">
              <a:extLst>
                <a:ext uri="{FF2B5EF4-FFF2-40B4-BE49-F238E27FC236}">
                  <a16:creationId xmlns:a16="http://schemas.microsoft.com/office/drawing/2014/main" id="{81651777-C39A-ED53-4EAC-46AE90655360}"/>
                </a:ext>
              </a:extLst>
            </p:cNvPr>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 name="Google Shape;1287;p48">
              <a:extLst>
                <a:ext uri="{FF2B5EF4-FFF2-40B4-BE49-F238E27FC236}">
                  <a16:creationId xmlns:a16="http://schemas.microsoft.com/office/drawing/2014/main" id="{EF760D70-3402-2E87-DACA-027AD9F92D5A}"/>
                </a:ext>
              </a:extLst>
            </p:cNvPr>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 name="Google Shape;1288;p48">
              <a:extLst>
                <a:ext uri="{FF2B5EF4-FFF2-40B4-BE49-F238E27FC236}">
                  <a16:creationId xmlns:a16="http://schemas.microsoft.com/office/drawing/2014/main" id="{936E85E7-4336-7BAD-6C55-565B4FAB1DF5}"/>
                </a:ext>
              </a:extLst>
            </p:cNvPr>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 name="Google Shape;1289;p48">
              <a:extLst>
                <a:ext uri="{FF2B5EF4-FFF2-40B4-BE49-F238E27FC236}">
                  <a16:creationId xmlns:a16="http://schemas.microsoft.com/office/drawing/2014/main" id="{5FE6B37D-968F-0E12-4F6D-353C35C7EA54}"/>
                </a:ext>
              </a:extLst>
            </p:cNvPr>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 name="Google Shape;1290;p48">
              <a:extLst>
                <a:ext uri="{FF2B5EF4-FFF2-40B4-BE49-F238E27FC236}">
                  <a16:creationId xmlns:a16="http://schemas.microsoft.com/office/drawing/2014/main" id="{46FAEE2A-73F1-7A33-52C5-894864ACBADC}"/>
                </a:ext>
              </a:extLst>
            </p:cNvPr>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 name="Google Shape;1291;p48">
              <a:extLst>
                <a:ext uri="{FF2B5EF4-FFF2-40B4-BE49-F238E27FC236}">
                  <a16:creationId xmlns:a16="http://schemas.microsoft.com/office/drawing/2014/main" id="{28873D39-C91E-EF12-5CCB-65EB442CC053}"/>
                </a:ext>
              </a:extLst>
            </p:cNvPr>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 name="Google Shape;1292;p48">
              <a:extLst>
                <a:ext uri="{FF2B5EF4-FFF2-40B4-BE49-F238E27FC236}">
                  <a16:creationId xmlns:a16="http://schemas.microsoft.com/office/drawing/2014/main" id="{B53D9FC3-0F03-1253-B43D-1884E786BA23}"/>
                </a:ext>
              </a:extLst>
            </p:cNvPr>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 name="Google Shape;1293;p48">
              <a:extLst>
                <a:ext uri="{FF2B5EF4-FFF2-40B4-BE49-F238E27FC236}">
                  <a16:creationId xmlns:a16="http://schemas.microsoft.com/office/drawing/2014/main" id="{753AC3AD-ABCE-A262-58E9-4EA4B6A057CB}"/>
                </a:ext>
              </a:extLst>
            </p:cNvPr>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 name="Google Shape;1294;p48">
              <a:extLst>
                <a:ext uri="{FF2B5EF4-FFF2-40B4-BE49-F238E27FC236}">
                  <a16:creationId xmlns:a16="http://schemas.microsoft.com/office/drawing/2014/main" id="{323C2DF7-A01E-97E9-B797-4139E4DE9A14}"/>
                </a:ext>
              </a:extLst>
            </p:cNvPr>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 name="Google Shape;1295;p48">
              <a:extLst>
                <a:ext uri="{FF2B5EF4-FFF2-40B4-BE49-F238E27FC236}">
                  <a16:creationId xmlns:a16="http://schemas.microsoft.com/office/drawing/2014/main" id="{E3A6BE29-51FE-ECA5-7811-2F9C9BF842D9}"/>
                </a:ext>
              </a:extLst>
            </p:cNvPr>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 name="Google Shape;1296;p48">
              <a:extLst>
                <a:ext uri="{FF2B5EF4-FFF2-40B4-BE49-F238E27FC236}">
                  <a16:creationId xmlns:a16="http://schemas.microsoft.com/office/drawing/2014/main" id="{180F9989-4111-EBF6-562B-24FA7F76A710}"/>
                </a:ext>
              </a:extLst>
            </p:cNvPr>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 name="Google Shape;1297;p48">
              <a:extLst>
                <a:ext uri="{FF2B5EF4-FFF2-40B4-BE49-F238E27FC236}">
                  <a16:creationId xmlns:a16="http://schemas.microsoft.com/office/drawing/2014/main" id="{1C62A683-88F5-28FC-BE71-CCF4DBFE46B4}"/>
                </a:ext>
              </a:extLst>
            </p:cNvPr>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 name="Google Shape;1298;p48">
              <a:extLst>
                <a:ext uri="{FF2B5EF4-FFF2-40B4-BE49-F238E27FC236}">
                  <a16:creationId xmlns:a16="http://schemas.microsoft.com/office/drawing/2014/main" id="{59974C95-EA91-EE56-547A-62491F54A4A5}"/>
                </a:ext>
              </a:extLst>
            </p:cNvPr>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 name="Google Shape;1299;p48">
              <a:extLst>
                <a:ext uri="{FF2B5EF4-FFF2-40B4-BE49-F238E27FC236}">
                  <a16:creationId xmlns:a16="http://schemas.microsoft.com/office/drawing/2014/main" id="{A35DE7ED-C068-6E60-60A3-E69C798F08A4}"/>
                </a:ext>
              </a:extLst>
            </p:cNvPr>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 name="Google Shape;1300;p48">
              <a:extLst>
                <a:ext uri="{FF2B5EF4-FFF2-40B4-BE49-F238E27FC236}">
                  <a16:creationId xmlns:a16="http://schemas.microsoft.com/office/drawing/2014/main" id="{A6C02947-3AC0-BB80-5E44-21CC0C7FC984}"/>
                </a:ext>
              </a:extLst>
            </p:cNvPr>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791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Các cải tiến của thuật toán K-Means</a:t>
            </a:r>
            <a:endParaRPr/>
          </a:p>
        </p:txBody>
      </p:sp>
      <p:sp>
        <p:nvSpPr>
          <p:cNvPr id="122" name="Google Shape;122;p17"/>
          <p:cNvSpPr txBox="1">
            <a:spLocks noGrp="1"/>
          </p:cNvSpPr>
          <p:nvPr>
            <p:ph type="body" idx="1"/>
          </p:nvPr>
        </p:nvSpPr>
        <p:spPr>
          <a:xfrm>
            <a:off x="855300" y="798244"/>
            <a:ext cx="7433400" cy="792663"/>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Chọn K điểm làm tâm cụm : </a:t>
            </a:r>
          </a:p>
          <a:p>
            <a:pPr lvl="1">
              <a:spcBef>
                <a:spcPts val="0"/>
              </a:spcBef>
              <a:buFont typeface="Courier New" panose="02070309020205020404" pitchFamily="49" charset="0"/>
              <a:buChar char="o"/>
            </a:pPr>
            <a:r>
              <a:rPr lang="en-US"/>
              <a:t>Thuật toán Kmean++</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30</a:t>
            </a:fld>
            <a:endParaRPr>
              <a:solidFill>
                <a:schemeClr val="tx1"/>
              </a:solidFill>
            </a:endParaRPr>
          </a:p>
        </p:txBody>
      </p:sp>
      <p:pic>
        <p:nvPicPr>
          <p:cNvPr id="7" name="Picture 6" descr="Chart, scatter chart&#10;&#10;Description automatically generated">
            <a:extLst>
              <a:ext uri="{FF2B5EF4-FFF2-40B4-BE49-F238E27FC236}">
                <a16:creationId xmlns:a16="http://schemas.microsoft.com/office/drawing/2014/main" id="{9F16D0B0-9D0D-FC9F-75BB-A987720CBA89}"/>
              </a:ext>
            </a:extLst>
          </p:cNvPr>
          <p:cNvPicPr>
            <a:picLocks noChangeAspect="1"/>
          </p:cNvPicPr>
          <p:nvPr/>
        </p:nvPicPr>
        <p:blipFill>
          <a:blip r:embed="rId3"/>
          <a:stretch>
            <a:fillRect/>
          </a:stretch>
        </p:blipFill>
        <p:spPr>
          <a:xfrm>
            <a:off x="1115716" y="1475098"/>
            <a:ext cx="6912567" cy="3668402"/>
          </a:xfrm>
          <a:prstGeom prst="rect">
            <a:avLst/>
          </a:prstGeom>
        </p:spPr>
      </p:pic>
      <p:grpSp>
        <p:nvGrpSpPr>
          <p:cNvPr id="6" name="Google Shape;991;p48">
            <a:extLst>
              <a:ext uri="{FF2B5EF4-FFF2-40B4-BE49-F238E27FC236}">
                <a16:creationId xmlns:a16="http://schemas.microsoft.com/office/drawing/2014/main" id="{B3D63C3C-5D68-D7E9-DD73-829AE5CE0AD7}"/>
              </a:ext>
            </a:extLst>
          </p:cNvPr>
          <p:cNvGrpSpPr/>
          <p:nvPr/>
        </p:nvGrpSpPr>
        <p:grpSpPr>
          <a:xfrm>
            <a:off x="327687" y="552516"/>
            <a:ext cx="460705" cy="491455"/>
            <a:chOff x="9901824" y="937343"/>
            <a:chExt cx="744273" cy="793950"/>
          </a:xfrm>
        </p:grpSpPr>
        <p:grpSp>
          <p:nvGrpSpPr>
            <p:cNvPr id="8" name="Google Shape;992;p48">
              <a:extLst>
                <a:ext uri="{FF2B5EF4-FFF2-40B4-BE49-F238E27FC236}">
                  <a16:creationId xmlns:a16="http://schemas.microsoft.com/office/drawing/2014/main" id="{BEB0599A-A877-298C-A184-33BA03DA4E2C}"/>
                </a:ext>
              </a:extLst>
            </p:cNvPr>
            <p:cNvGrpSpPr/>
            <p:nvPr/>
          </p:nvGrpSpPr>
          <p:grpSpPr>
            <a:xfrm>
              <a:off x="9901824" y="937343"/>
              <a:ext cx="744273" cy="793950"/>
              <a:chOff x="9901824" y="937343"/>
              <a:chExt cx="744273" cy="793950"/>
            </a:xfrm>
          </p:grpSpPr>
          <p:sp>
            <p:nvSpPr>
              <p:cNvPr id="15" name="Google Shape;993;p48">
                <a:extLst>
                  <a:ext uri="{FF2B5EF4-FFF2-40B4-BE49-F238E27FC236}">
                    <a16:creationId xmlns:a16="http://schemas.microsoft.com/office/drawing/2014/main" id="{62B48940-1182-A963-3176-2082FBA055A6}"/>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994;p48">
                <a:extLst>
                  <a:ext uri="{FF2B5EF4-FFF2-40B4-BE49-F238E27FC236}">
                    <a16:creationId xmlns:a16="http://schemas.microsoft.com/office/drawing/2014/main" id="{97484BB5-56AF-34E2-1ED7-89C2839C53A3}"/>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995;p48">
                <a:extLst>
                  <a:ext uri="{FF2B5EF4-FFF2-40B4-BE49-F238E27FC236}">
                    <a16:creationId xmlns:a16="http://schemas.microsoft.com/office/drawing/2014/main" id="{BA277CEA-DAC4-B875-2154-6CE6C742D0E0}"/>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996;p48">
                <a:extLst>
                  <a:ext uri="{FF2B5EF4-FFF2-40B4-BE49-F238E27FC236}">
                    <a16:creationId xmlns:a16="http://schemas.microsoft.com/office/drawing/2014/main" id="{553304CE-3B4C-A581-C702-49562D893C30}"/>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997;p48">
                <a:extLst>
                  <a:ext uri="{FF2B5EF4-FFF2-40B4-BE49-F238E27FC236}">
                    <a16:creationId xmlns:a16="http://schemas.microsoft.com/office/drawing/2014/main" id="{48F2C06E-CB3D-2744-059E-4AE6DB697D11}"/>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998;p48">
                <a:extLst>
                  <a:ext uri="{FF2B5EF4-FFF2-40B4-BE49-F238E27FC236}">
                    <a16:creationId xmlns:a16="http://schemas.microsoft.com/office/drawing/2014/main" id="{E8E2B988-16F0-B058-72DA-BB3DAD4ABB3B}"/>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999;p48">
                <a:extLst>
                  <a:ext uri="{FF2B5EF4-FFF2-40B4-BE49-F238E27FC236}">
                    <a16:creationId xmlns:a16="http://schemas.microsoft.com/office/drawing/2014/main" id="{11984B80-2D6D-78C5-5ED6-B84D2EEA859A}"/>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00;p48">
                <a:extLst>
                  <a:ext uri="{FF2B5EF4-FFF2-40B4-BE49-F238E27FC236}">
                    <a16:creationId xmlns:a16="http://schemas.microsoft.com/office/drawing/2014/main" id="{E7A2EAC5-B3CE-3497-E9BD-23C1CECA4333}"/>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01;p48">
                <a:extLst>
                  <a:ext uri="{FF2B5EF4-FFF2-40B4-BE49-F238E27FC236}">
                    <a16:creationId xmlns:a16="http://schemas.microsoft.com/office/drawing/2014/main" id="{CB49AE3F-A108-7D74-123E-C446FC7817C7}"/>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002;p48">
                <a:extLst>
                  <a:ext uri="{FF2B5EF4-FFF2-40B4-BE49-F238E27FC236}">
                    <a16:creationId xmlns:a16="http://schemas.microsoft.com/office/drawing/2014/main" id="{90E45E9C-A199-EDF3-DD4D-985F1369307B}"/>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9" name="Google Shape;1003;p48">
              <a:extLst>
                <a:ext uri="{FF2B5EF4-FFF2-40B4-BE49-F238E27FC236}">
                  <a16:creationId xmlns:a16="http://schemas.microsoft.com/office/drawing/2014/main" id="{D5AF1EE7-9FA4-D936-D0E6-A98439C2907B}"/>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04;p48">
              <a:extLst>
                <a:ext uri="{FF2B5EF4-FFF2-40B4-BE49-F238E27FC236}">
                  <a16:creationId xmlns:a16="http://schemas.microsoft.com/office/drawing/2014/main" id="{242190E9-36BA-2523-6F55-C28CBA00EE1A}"/>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005;p48">
              <a:extLst>
                <a:ext uri="{FF2B5EF4-FFF2-40B4-BE49-F238E27FC236}">
                  <a16:creationId xmlns:a16="http://schemas.microsoft.com/office/drawing/2014/main" id="{242A9BDB-6C86-38E0-CEE8-DAEF1488089C}"/>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06;p48">
              <a:extLst>
                <a:ext uri="{FF2B5EF4-FFF2-40B4-BE49-F238E27FC236}">
                  <a16:creationId xmlns:a16="http://schemas.microsoft.com/office/drawing/2014/main" id="{0936F104-C6CD-262B-1616-FCBACE3195A2}"/>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07;p48">
              <a:extLst>
                <a:ext uri="{FF2B5EF4-FFF2-40B4-BE49-F238E27FC236}">
                  <a16:creationId xmlns:a16="http://schemas.microsoft.com/office/drawing/2014/main" id="{C45CAAB2-3416-99A1-805C-7820BCB7C28C}"/>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008;p48">
              <a:extLst>
                <a:ext uri="{FF2B5EF4-FFF2-40B4-BE49-F238E27FC236}">
                  <a16:creationId xmlns:a16="http://schemas.microsoft.com/office/drawing/2014/main" id="{E9565295-6C81-6277-CB66-E18EAABFFAFE}"/>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503226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337912"/>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Các cải tiến của thuật toán K-Means</a:t>
            </a:r>
            <a:endParaRPr/>
          </a:p>
        </p:txBody>
      </p:sp>
      <p:sp>
        <p:nvSpPr>
          <p:cNvPr id="122" name="Google Shape;122;p17"/>
          <p:cNvSpPr txBox="1">
            <a:spLocks noGrp="1"/>
          </p:cNvSpPr>
          <p:nvPr>
            <p:ph type="body" idx="1"/>
          </p:nvPr>
        </p:nvSpPr>
        <p:spPr>
          <a:xfrm>
            <a:off x="855300" y="820547"/>
            <a:ext cx="7433400" cy="725755"/>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Chia nhỏ tập dữ liệu đầu vào : </a:t>
            </a:r>
          </a:p>
          <a:p>
            <a:pPr lvl="1">
              <a:spcBef>
                <a:spcPts val="0"/>
              </a:spcBef>
              <a:buFont typeface="Courier New" panose="02070309020205020404" pitchFamily="49" charset="0"/>
              <a:buChar char="o"/>
            </a:pPr>
            <a:r>
              <a:rPr lang="en-US"/>
              <a:t>Mini Batch K-Means</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31</a:t>
            </a:fld>
            <a:endParaRPr>
              <a:solidFill>
                <a:schemeClr val="tx1"/>
              </a:solidFill>
            </a:endParaRPr>
          </a:p>
        </p:txBody>
      </p:sp>
      <p:pic>
        <p:nvPicPr>
          <p:cNvPr id="3" name="Picture 2" descr="A picture containing diagram&#10;&#10;Description automatically generated">
            <a:extLst>
              <a:ext uri="{FF2B5EF4-FFF2-40B4-BE49-F238E27FC236}">
                <a16:creationId xmlns:a16="http://schemas.microsoft.com/office/drawing/2014/main" id="{6EE645CD-ED18-94CD-AE2E-52DE78D22A62}"/>
              </a:ext>
            </a:extLst>
          </p:cNvPr>
          <p:cNvPicPr>
            <a:picLocks noChangeAspect="1"/>
          </p:cNvPicPr>
          <p:nvPr/>
        </p:nvPicPr>
        <p:blipFill>
          <a:blip r:embed="rId3"/>
          <a:stretch>
            <a:fillRect/>
          </a:stretch>
        </p:blipFill>
        <p:spPr>
          <a:xfrm>
            <a:off x="1774903" y="1542189"/>
            <a:ext cx="5594194" cy="3601262"/>
          </a:xfrm>
          <a:prstGeom prst="rect">
            <a:avLst/>
          </a:prstGeom>
        </p:spPr>
      </p:pic>
      <p:grpSp>
        <p:nvGrpSpPr>
          <p:cNvPr id="6" name="Google Shape;991;p48">
            <a:extLst>
              <a:ext uri="{FF2B5EF4-FFF2-40B4-BE49-F238E27FC236}">
                <a16:creationId xmlns:a16="http://schemas.microsoft.com/office/drawing/2014/main" id="{B9B18AA6-BB20-9989-F605-2F06932B8961}"/>
              </a:ext>
            </a:extLst>
          </p:cNvPr>
          <p:cNvGrpSpPr/>
          <p:nvPr/>
        </p:nvGrpSpPr>
        <p:grpSpPr>
          <a:xfrm>
            <a:off x="320701" y="574819"/>
            <a:ext cx="460705" cy="491455"/>
            <a:chOff x="9901824" y="937343"/>
            <a:chExt cx="744273" cy="793950"/>
          </a:xfrm>
        </p:grpSpPr>
        <p:grpSp>
          <p:nvGrpSpPr>
            <p:cNvPr id="7" name="Google Shape;992;p48">
              <a:extLst>
                <a:ext uri="{FF2B5EF4-FFF2-40B4-BE49-F238E27FC236}">
                  <a16:creationId xmlns:a16="http://schemas.microsoft.com/office/drawing/2014/main" id="{E0C573EB-1A25-234C-8662-4FF8D6D784CD}"/>
                </a:ext>
              </a:extLst>
            </p:cNvPr>
            <p:cNvGrpSpPr/>
            <p:nvPr/>
          </p:nvGrpSpPr>
          <p:grpSpPr>
            <a:xfrm>
              <a:off x="9901824" y="937343"/>
              <a:ext cx="744273" cy="793950"/>
              <a:chOff x="9901824" y="937343"/>
              <a:chExt cx="744273" cy="793950"/>
            </a:xfrm>
          </p:grpSpPr>
          <p:sp>
            <p:nvSpPr>
              <p:cNvPr id="14" name="Google Shape;993;p48">
                <a:extLst>
                  <a:ext uri="{FF2B5EF4-FFF2-40B4-BE49-F238E27FC236}">
                    <a16:creationId xmlns:a16="http://schemas.microsoft.com/office/drawing/2014/main" id="{6F1ED9D5-978B-FB58-9490-50DF4D1D75AB}"/>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994;p48">
                <a:extLst>
                  <a:ext uri="{FF2B5EF4-FFF2-40B4-BE49-F238E27FC236}">
                    <a16:creationId xmlns:a16="http://schemas.microsoft.com/office/drawing/2014/main" id="{6CDBA7A3-E68D-9333-F93B-334CFA66CFAA}"/>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995;p48">
                <a:extLst>
                  <a:ext uri="{FF2B5EF4-FFF2-40B4-BE49-F238E27FC236}">
                    <a16:creationId xmlns:a16="http://schemas.microsoft.com/office/drawing/2014/main" id="{7E31B335-67D9-50C8-7F46-90A909861D4D}"/>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996;p48">
                <a:extLst>
                  <a:ext uri="{FF2B5EF4-FFF2-40B4-BE49-F238E27FC236}">
                    <a16:creationId xmlns:a16="http://schemas.microsoft.com/office/drawing/2014/main" id="{CC37A986-2561-C37B-91EC-64ABE821A6DE}"/>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997;p48">
                <a:extLst>
                  <a:ext uri="{FF2B5EF4-FFF2-40B4-BE49-F238E27FC236}">
                    <a16:creationId xmlns:a16="http://schemas.microsoft.com/office/drawing/2014/main" id="{B6E2A04B-55C1-70B4-1054-E1D0B1AD8D51}"/>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998;p48">
                <a:extLst>
                  <a:ext uri="{FF2B5EF4-FFF2-40B4-BE49-F238E27FC236}">
                    <a16:creationId xmlns:a16="http://schemas.microsoft.com/office/drawing/2014/main" id="{8FD89161-2EAD-461D-7339-2F8D7392D18B}"/>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999;p48">
                <a:extLst>
                  <a:ext uri="{FF2B5EF4-FFF2-40B4-BE49-F238E27FC236}">
                    <a16:creationId xmlns:a16="http://schemas.microsoft.com/office/drawing/2014/main" id="{68A99841-2E7F-C296-C5AF-24D570852E52}"/>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000;p48">
                <a:extLst>
                  <a:ext uri="{FF2B5EF4-FFF2-40B4-BE49-F238E27FC236}">
                    <a16:creationId xmlns:a16="http://schemas.microsoft.com/office/drawing/2014/main" id="{971B7EFE-180A-EEEB-6185-D8AA8D38546C}"/>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01;p48">
                <a:extLst>
                  <a:ext uri="{FF2B5EF4-FFF2-40B4-BE49-F238E27FC236}">
                    <a16:creationId xmlns:a16="http://schemas.microsoft.com/office/drawing/2014/main" id="{A9DFD589-C8A8-4282-6CCE-E40B3E11789C}"/>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02;p48">
                <a:extLst>
                  <a:ext uri="{FF2B5EF4-FFF2-40B4-BE49-F238E27FC236}">
                    <a16:creationId xmlns:a16="http://schemas.microsoft.com/office/drawing/2014/main" id="{0AF2DABA-2BBA-6F30-1710-64D2C74CFB85}"/>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8" name="Google Shape;1003;p48">
              <a:extLst>
                <a:ext uri="{FF2B5EF4-FFF2-40B4-BE49-F238E27FC236}">
                  <a16:creationId xmlns:a16="http://schemas.microsoft.com/office/drawing/2014/main" id="{DDDFDD20-ACC2-F3B0-DD98-7A3FF5E50041}"/>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04;p48">
              <a:extLst>
                <a:ext uri="{FF2B5EF4-FFF2-40B4-BE49-F238E27FC236}">
                  <a16:creationId xmlns:a16="http://schemas.microsoft.com/office/drawing/2014/main" id="{3D2D6796-1071-526D-4AB6-E1C220E5098E}"/>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05;p48">
              <a:extLst>
                <a:ext uri="{FF2B5EF4-FFF2-40B4-BE49-F238E27FC236}">
                  <a16:creationId xmlns:a16="http://schemas.microsoft.com/office/drawing/2014/main" id="{C155021B-9A12-A7C6-EC9E-B2E45C377349}"/>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006;p48">
              <a:extLst>
                <a:ext uri="{FF2B5EF4-FFF2-40B4-BE49-F238E27FC236}">
                  <a16:creationId xmlns:a16="http://schemas.microsoft.com/office/drawing/2014/main" id="{8A5524D1-7237-C744-543A-961F05E0E212}"/>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07;p48">
              <a:extLst>
                <a:ext uri="{FF2B5EF4-FFF2-40B4-BE49-F238E27FC236}">
                  <a16:creationId xmlns:a16="http://schemas.microsoft.com/office/drawing/2014/main" id="{F2F6919A-63C2-D0C2-7973-6BAD5956B01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08;p48">
              <a:extLst>
                <a:ext uri="{FF2B5EF4-FFF2-40B4-BE49-F238E27FC236}">
                  <a16:creationId xmlns:a16="http://schemas.microsoft.com/office/drawing/2014/main" id="{FABA9221-09D8-1F52-2DE7-5F24D6CC017D}"/>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01348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18130" y="285873"/>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Các cải tiến của thuật toán K-Means</a:t>
            </a:r>
            <a:endParaRPr/>
          </a:p>
        </p:txBody>
      </p:sp>
      <p:sp>
        <p:nvSpPr>
          <p:cNvPr id="122" name="Google Shape;122;p17"/>
          <p:cNvSpPr txBox="1">
            <a:spLocks noGrp="1"/>
          </p:cNvSpPr>
          <p:nvPr>
            <p:ph type="body" idx="1"/>
          </p:nvPr>
        </p:nvSpPr>
        <p:spPr>
          <a:xfrm>
            <a:off x="453669" y="761074"/>
            <a:ext cx="8236662" cy="1082593"/>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Cập nhật K tâm cụm với mỗi dữ liệu đầu vào : </a:t>
            </a:r>
          </a:p>
          <a:p>
            <a:pPr lvl="1">
              <a:spcBef>
                <a:spcPts val="0"/>
              </a:spcBef>
              <a:buFont typeface="Courier New" panose="02070309020205020404" pitchFamily="49" charset="0"/>
              <a:buChar char="o"/>
            </a:pPr>
            <a:r>
              <a:rPr lang="en-US"/>
              <a:t>Online Learning K-Means : Phù hợp với bộ dữ liệu rất lớn và yêu cầu tính real-time của dữ liệu.</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32</a:t>
            </a:fld>
            <a:endParaRPr>
              <a:solidFill>
                <a:schemeClr val="tx1"/>
              </a:solidFill>
            </a:endParaRPr>
          </a:p>
        </p:txBody>
      </p:sp>
      <p:pic>
        <p:nvPicPr>
          <p:cNvPr id="3" name="Picture 2" descr="Graphical user interface, application&#10;&#10;Description automatically generated with medium confidence">
            <a:extLst>
              <a:ext uri="{FF2B5EF4-FFF2-40B4-BE49-F238E27FC236}">
                <a16:creationId xmlns:a16="http://schemas.microsoft.com/office/drawing/2014/main" id="{644968D1-D436-3161-5E3C-88229DA3A1B7}"/>
              </a:ext>
            </a:extLst>
          </p:cNvPr>
          <p:cNvPicPr>
            <a:picLocks noChangeAspect="1"/>
          </p:cNvPicPr>
          <p:nvPr/>
        </p:nvPicPr>
        <p:blipFill>
          <a:blip r:embed="rId3"/>
          <a:stretch>
            <a:fillRect/>
          </a:stretch>
        </p:blipFill>
        <p:spPr>
          <a:xfrm>
            <a:off x="1978876" y="1843667"/>
            <a:ext cx="5186247" cy="3889685"/>
          </a:xfrm>
          <a:prstGeom prst="rect">
            <a:avLst/>
          </a:prstGeom>
        </p:spPr>
      </p:pic>
      <p:grpSp>
        <p:nvGrpSpPr>
          <p:cNvPr id="6" name="Google Shape;991;p48">
            <a:extLst>
              <a:ext uri="{FF2B5EF4-FFF2-40B4-BE49-F238E27FC236}">
                <a16:creationId xmlns:a16="http://schemas.microsoft.com/office/drawing/2014/main" id="{9CFD7FCA-E5C3-FEF2-EF52-F8077F0C6B0F}"/>
              </a:ext>
            </a:extLst>
          </p:cNvPr>
          <p:cNvGrpSpPr/>
          <p:nvPr/>
        </p:nvGrpSpPr>
        <p:grpSpPr>
          <a:xfrm>
            <a:off x="66907" y="515346"/>
            <a:ext cx="460705" cy="491455"/>
            <a:chOff x="9901824" y="937343"/>
            <a:chExt cx="744273" cy="793950"/>
          </a:xfrm>
        </p:grpSpPr>
        <p:grpSp>
          <p:nvGrpSpPr>
            <p:cNvPr id="7" name="Google Shape;992;p48">
              <a:extLst>
                <a:ext uri="{FF2B5EF4-FFF2-40B4-BE49-F238E27FC236}">
                  <a16:creationId xmlns:a16="http://schemas.microsoft.com/office/drawing/2014/main" id="{B19C8A6C-D3FF-2D96-5B77-716BDC778B0D}"/>
                </a:ext>
              </a:extLst>
            </p:cNvPr>
            <p:cNvGrpSpPr/>
            <p:nvPr/>
          </p:nvGrpSpPr>
          <p:grpSpPr>
            <a:xfrm>
              <a:off x="9901824" y="937343"/>
              <a:ext cx="744273" cy="793950"/>
              <a:chOff x="9901824" y="937343"/>
              <a:chExt cx="744273" cy="793950"/>
            </a:xfrm>
          </p:grpSpPr>
          <p:sp>
            <p:nvSpPr>
              <p:cNvPr id="14" name="Google Shape;993;p48">
                <a:extLst>
                  <a:ext uri="{FF2B5EF4-FFF2-40B4-BE49-F238E27FC236}">
                    <a16:creationId xmlns:a16="http://schemas.microsoft.com/office/drawing/2014/main" id="{705A2D49-49E0-F0C4-6937-A8FB81F4F5CC}"/>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994;p48">
                <a:extLst>
                  <a:ext uri="{FF2B5EF4-FFF2-40B4-BE49-F238E27FC236}">
                    <a16:creationId xmlns:a16="http://schemas.microsoft.com/office/drawing/2014/main" id="{D93E2696-F5C9-E3C8-2319-52DFA752AE2C}"/>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995;p48">
                <a:extLst>
                  <a:ext uri="{FF2B5EF4-FFF2-40B4-BE49-F238E27FC236}">
                    <a16:creationId xmlns:a16="http://schemas.microsoft.com/office/drawing/2014/main" id="{4C685C76-7EE0-9530-D95C-4D9F26558823}"/>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996;p48">
                <a:extLst>
                  <a:ext uri="{FF2B5EF4-FFF2-40B4-BE49-F238E27FC236}">
                    <a16:creationId xmlns:a16="http://schemas.microsoft.com/office/drawing/2014/main" id="{F4A27544-6941-598D-62E2-ABBB2634DF81}"/>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997;p48">
                <a:extLst>
                  <a:ext uri="{FF2B5EF4-FFF2-40B4-BE49-F238E27FC236}">
                    <a16:creationId xmlns:a16="http://schemas.microsoft.com/office/drawing/2014/main" id="{D18B2E94-832D-66FB-7F47-A7F47F2D72DB}"/>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998;p48">
                <a:extLst>
                  <a:ext uri="{FF2B5EF4-FFF2-40B4-BE49-F238E27FC236}">
                    <a16:creationId xmlns:a16="http://schemas.microsoft.com/office/drawing/2014/main" id="{E3F38BC1-BAA9-5E91-C498-A757932894D0}"/>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999;p48">
                <a:extLst>
                  <a:ext uri="{FF2B5EF4-FFF2-40B4-BE49-F238E27FC236}">
                    <a16:creationId xmlns:a16="http://schemas.microsoft.com/office/drawing/2014/main" id="{DD782118-CDEB-DC38-7CBA-49AFC6E6969D}"/>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000;p48">
                <a:extLst>
                  <a:ext uri="{FF2B5EF4-FFF2-40B4-BE49-F238E27FC236}">
                    <a16:creationId xmlns:a16="http://schemas.microsoft.com/office/drawing/2014/main" id="{B15B2C56-87C0-7B6A-2B14-6CF3D9D27AAD}"/>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01;p48">
                <a:extLst>
                  <a:ext uri="{FF2B5EF4-FFF2-40B4-BE49-F238E27FC236}">
                    <a16:creationId xmlns:a16="http://schemas.microsoft.com/office/drawing/2014/main" id="{C0FF5D5F-2191-035A-FA70-27687F09B893}"/>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02;p48">
                <a:extLst>
                  <a:ext uri="{FF2B5EF4-FFF2-40B4-BE49-F238E27FC236}">
                    <a16:creationId xmlns:a16="http://schemas.microsoft.com/office/drawing/2014/main" id="{03F94C05-697A-1849-DC6B-7C5B36371C79}"/>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8" name="Google Shape;1003;p48">
              <a:extLst>
                <a:ext uri="{FF2B5EF4-FFF2-40B4-BE49-F238E27FC236}">
                  <a16:creationId xmlns:a16="http://schemas.microsoft.com/office/drawing/2014/main" id="{FF3E4068-0412-059F-E278-59F590E538CF}"/>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04;p48">
              <a:extLst>
                <a:ext uri="{FF2B5EF4-FFF2-40B4-BE49-F238E27FC236}">
                  <a16:creationId xmlns:a16="http://schemas.microsoft.com/office/drawing/2014/main" id="{547A58E1-5EED-70DF-E1C5-47348CA9BF77}"/>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05;p48">
              <a:extLst>
                <a:ext uri="{FF2B5EF4-FFF2-40B4-BE49-F238E27FC236}">
                  <a16:creationId xmlns:a16="http://schemas.microsoft.com/office/drawing/2014/main" id="{E8E14B06-25BE-F1B6-010B-CBC46DA8F518}"/>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006;p48">
              <a:extLst>
                <a:ext uri="{FF2B5EF4-FFF2-40B4-BE49-F238E27FC236}">
                  <a16:creationId xmlns:a16="http://schemas.microsoft.com/office/drawing/2014/main" id="{2D51E5AB-98F8-DAD0-048C-3EDCAF6DB1D2}"/>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07;p48">
              <a:extLst>
                <a:ext uri="{FF2B5EF4-FFF2-40B4-BE49-F238E27FC236}">
                  <a16:creationId xmlns:a16="http://schemas.microsoft.com/office/drawing/2014/main" id="{9DC24B89-307C-5A9B-A261-1BF6E09AD63A}"/>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08;p48">
              <a:extLst>
                <a:ext uri="{FF2B5EF4-FFF2-40B4-BE49-F238E27FC236}">
                  <a16:creationId xmlns:a16="http://schemas.microsoft.com/office/drawing/2014/main" id="{1A6424D2-FC0E-0E13-DB0E-2939AD9AB7CD}"/>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29903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80"/>
        <p:cNvGrpSpPr/>
        <p:nvPr/>
      </p:nvGrpSpPr>
      <p:grpSpPr>
        <a:xfrm>
          <a:off x="0" y="0"/>
          <a:ext cx="0" cy="0"/>
          <a:chOff x="0" y="0"/>
          <a:chExt cx="0" cy="0"/>
        </a:xfrm>
      </p:grpSpPr>
      <p:sp>
        <p:nvSpPr>
          <p:cNvPr id="1382" name="Google Shape;1382;p50"/>
          <p:cNvSpPr txBox="1"/>
          <p:nvPr/>
        </p:nvSpPr>
        <p:spPr>
          <a:xfrm>
            <a:off x="1972669" y="245272"/>
            <a:ext cx="4804048" cy="11061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2700" b="1">
                <a:solidFill>
                  <a:srgbClr val="434343"/>
                </a:solidFill>
                <a:latin typeface="Montserrat"/>
                <a:ea typeface="Montserrat"/>
                <a:cs typeface="Montserrat"/>
                <a:sym typeface="Montserrat"/>
              </a:rPr>
              <a:t>Cảm ơn thầy và các bạn đã lắng nghe !</a:t>
            </a:r>
            <a:endParaRPr sz="2700" b="1">
              <a:solidFill>
                <a:srgbClr val="434343"/>
              </a:solidFill>
              <a:latin typeface="Montserrat"/>
              <a:ea typeface="Montserrat"/>
              <a:cs typeface="Montserrat"/>
              <a:sym typeface="Montserrat"/>
            </a:endParaRPr>
          </a:p>
        </p:txBody>
      </p:sp>
      <p:sp>
        <p:nvSpPr>
          <p:cNvPr id="1396" name="Google Shape;1396;p5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33</a:t>
            </a:fld>
            <a:endParaRPr>
              <a:solidFill>
                <a:schemeClr val="tx1"/>
              </a:solidFill>
            </a:endParaRPr>
          </a:p>
        </p:txBody>
      </p:sp>
      <p:sp>
        <p:nvSpPr>
          <p:cNvPr id="6" name="TextBox 5">
            <a:extLst>
              <a:ext uri="{FF2B5EF4-FFF2-40B4-BE49-F238E27FC236}">
                <a16:creationId xmlns:a16="http://schemas.microsoft.com/office/drawing/2014/main" id="{A0EBC6C2-E861-4B16-A385-08A0E6E128DD}"/>
              </a:ext>
            </a:extLst>
          </p:cNvPr>
          <p:cNvSpPr txBox="1"/>
          <p:nvPr/>
        </p:nvSpPr>
        <p:spPr>
          <a:xfrm>
            <a:off x="603504" y="245272"/>
            <a:ext cx="457200" cy="307777"/>
          </a:xfrm>
          <a:prstGeom prst="rect">
            <a:avLst/>
          </a:prstGeom>
          <a:noFill/>
        </p:spPr>
        <p:txBody>
          <a:bodyPr wrap="square">
            <a:spAutoFit/>
          </a:bodyPr>
          <a:lstStyle/>
          <a:p>
            <a:r>
              <a:rPr lang="en" sz="1400">
                <a:solidFill>
                  <a:schemeClr val="dk1"/>
                </a:solidFill>
                <a:latin typeface="Montserrat"/>
                <a:ea typeface="Montserrat"/>
                <a:cs typeface="Montserrat"/>
                <a:sym typeface="Montserrat"/>
              </a:rPr>
              <a:t>🌏</a:t>
            </a:r>
            <a:endParaRPr lang="en-US"/>
          </a:p>
        </p:txBody>
      </p:sp>
      <p:grpSp>
        <p:nvGrpSpPr>
          <p:cNvPr id="7" name="Google Shape;131;p18">
            <a:extLst>
              <a:ext uri="{FF2B5EF4-FFF2-40B4-BE49-F238E27FC236}">
                <a16:creationId xmlns:a16="http://schemas.microsoft.com/office/drawing/2014/main" id="{DB109B8C-F7F5-481F-91D8-E457D82C132C}"/>
              </a:ext>
            </a:extLst>
          </p:cNvPr>
          <p:cNvGrpSpPr/>
          <p:nvPr/>
        </p:nvGrpSpPr>
        <p:grpSpPr>
          <a:xfrm>
            <a:off x="7348982" y="2174762"/>
            <a:ext cx="1468628" cy="1468963"/>
            <a:chOff x="6654650" y="3665275"/>
            <a:chExt cx="409100" cy="409125"/>
          </a:xfrm>
        </p:grpSpPr>
        <p:sp>
          <p:nvSpPr>
            <p:cNvPr id="8" name="Google Shape;132;p18">
              <a:extLst>
                <a:ext uri="{FF2B5EF4-FFF2-40B4-BE49-F238E27FC236}">
                  <a16:creationId xmlns:a16="http://schemas.microsoft.com/office/drawing/2014/main" id="{EE0D8414-4AE0-4B83-B01E-C6D4C2E34E8F}"/>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 name="Google Shape;133;p18">
              <a:extLst>
                <a:ext uri="{FF2B5EF4-FFF2-40B4-BE49-F238E27FC236}">
                  <a16:creationId xmlns:a16="http://schemas.microsoft.com/office/drawing/2014/main" id="{98CE0A52-CE47-44BD-BDB1-AC6F8E788296}"/>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0" name="Google Shape;134;p18">
            <a:extLst>
              <a:ext uri="{FF2B5EF4-FFF2-40B4-BE49-F238E27FC236}">
                <a16:creationId xmlns:a16="http://schemas.microsoft.com/office/drawing/2014/main" id="{F226F70B-D7E2-41D5-B5E7-2E9FACBA5DB9}"/>
              </a:ext>
            </a:extLst>
          </p:cNvPr>
          <p:cNvGrpSpPr/>
          <p:nvPr/>
        </p:nvGrpSpPr>
        <p:grpSpPr>
          <a:xfrm rot="1056973">
            <a:off x="346970" y="3784036"/>
            <a:ext cx="970269" cy="970339"/>
            <a:chOff x="570875" y="4322250"/>
            <a:chExt cx="443300" cy="443325"/>
          </a:xfrm>
        </p:grpSpPr>
        <p:sp>
          <p:nvSpPr>
            <p:cNvPr id="11" name="Google Shape;135;p18">
              <a:extLst>
                <a:ext uri="{FF2B5EF4-FFF2-40B4-BE49-F238E27FC236}">
                  <a16:creationId xmlns:a16="http://schemas.microsoft.com/office/drawing/2014/main" id="{43BAC5F4-7635-4C30-8654-F760D81C6E86}"/>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 name="Google Shape;136;p18">
              <a:extLst>
                <a:ext uri="{FF2B5EF4-FFF2-40B4-BE49-F238E27FC236}">
                  <a16:creationId xmlns:a16="http://schemas.microsoft.com/office/drawing/2014/main" id="{6E92DB99-B7CB-4A57-8119-BA8F66771252}"/>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 name="Google Shape;137;p18">
              <a:extLst>
                <a:ext uri="{FF2B5EF4-FFF2-40B4-BE49-F238E27FC236}">
                  <a16:creationId xmlns:a16="http://schemas.microsoft.com/office/drawing/2014/main" id="{436941D1-5915-4979-BF34-AFFEC8149E36}"/>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 name="Google Shape;138;p18">
              <a:extLst>
                <a:ext uri="{FF2B5EF4-FFF2-40B4-BE49-F238E27FC236}">
                  <a16:creationId xmlns:a16="http://schemas.microsoft.com/office/drawing/2014/main" id="{5ADA1103-415E-4C47-9FD2-C8319E46180D}"/>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5" name="Google Shape;139;p18">
            <a:extLst>
              <a:ext uri="{FF2B5EF4-FFF2-40B4-BE49-F238E27FC236}">
                <a16:creationId xmlns:a16="http://schemas.microsoft.com/office/drawing/2014/main" id="{111E3E0E-D333-43CD-8C84-5B19950261F8}"/>
              </a:ext>
            </a:extLst>
          </p:cNvPr>
          <p:cNvSpPr/>
          <p:nvPr/>
        </p:nvSpPr>
        <p:spPr>
          <a:xfrm rot="2466579">
            <a:off x="1964962" y="4497020"/>
            <a:ext cx="476257" cy="4547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8" name="Picture 17" descr="A picture containing icon&#10;&#10;Description automatically generated">
            <a:extLst>
              <a:ext uri="{FF2B5EF4-FFF2-40B4-BE49-F238E27FC236}">
                <a16:creationId xmlns:a16="http://schemas.microsoft.com/office/drawing/2014/main" id="{4BF7951B-9B91-BBEF-D2B5-C05D1C1CABA0}"/>
              </a:ext>
            </a:extLst>
          </p:cNvPr>
          <p:cNvPicPr>
            <a:picLocks noChangeAspect="1"/>
          </p:cNvPicPr>
          <p:nvPr/>
        </p:nvPicPr>
        <p:blipFill>
          <a:blip r:embed="rId3"/>
          <a:stretch>
            <a:fillRect/>
          </a:stretch>
        </p:blipFill>
        <p:spPr>
          <a:xfrm>
            <a:off x="2405110" y="1138079"/>
            <a:ext cx="3939168" cy="3939168"/>
          </a:xfrm>
          <a:prstGeom prst="rect">
            <a:avLst/>
          </a:prstGeom>
        </p:spPr>
      </p:pic>
      <p:pic>
        <p:nvPicPr>
          <p:cNvPr id="21" name="Picture 20" descr="A planet in space&#10;&#10;Description automatically generated with low confidence">
            <a:extLst>
              <a:ext uri="{FF2B5EF4-FFF2-40B4-BE49-F238E27FC236}">
                <a16:creationId xmlns:a16="http://schemas.microsoft.com/office/drawing/2014/main" id="{57603982-E933-C333-E6F7-BFB105B2FDA0}"/>
              </a:ext>
            </a:extLst>
          </p:cNvPr>
          <p:cNvPicPr>
            <a:picLocks noChangeAspect="1"/>
          </p:cNvPicPr>
          <p:nvPr/>
        </p:nvPicPr>
        <p:blipFill>
          <a:blip r:embed="rId4"/>
          <a:stretch>
            <a:fillRect/>
          </a:stretch>
        </p:blipFill>
        <p:spPr>
          <a:xfrm>
            <a:off x="2679707" y="1479353"/>
            <a:ext cx="3389971" cy="3256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anim calcmode="lin" valueType="num">
                                      <p:cBhvr>
                                        <p:cTn id="8" dur="3000" fill="hold"/>
                                        <p:tgtEl>
                                          <p:spTgt spid="6"/>
                                        </p:tgtEl>
                                        <p:attrNameLst>
                                          <p:attrName>ppt_x</p:attrName>
                                        </p:attrNameLst>
                                      </p:cBhvr>
                                      <p:tavLst>
                                        <p:tav tm="0">
                                          <p:val>
                                            <p:strVal val="#ppt_x"/>
                                          </p:val>
                                        </p:tav>
                                        <p:tav tm="100000">
                                          <p:val>
                                            <p:strVal val="#ppt_x"/>
                                          </p:val>
                                        </p:tav>
                                      </p:tavLst>
                                    </p:anim>
                                    <p:anim calcmode="lin" valueType="num">
                                      <p:cBhvr>
                                        <p:cTn id="9" dur="3000" fill="hold"/>
                                        <p:tgtEl>
                                          <p:spTgt spid="6"/>
                                        </p:tgtEl>
                                        <p:attrNameLst>
                                          <p:attrName>ppt_y</p:attrName>
                                        </p:attrNameLst>
                                      </p:cBhvr>
                                      <p:tavLst>
                                        <p:tav tm="0">
                                          <p:val>
                                            <p:strVal val="#ppt_y+.1"/>
                                          </p:val>
                                        </p:tav>
                                        <p:tav tm="100000">
                                          <p:val>
                                            <p:strVal val="#ppt_y"/>
                                          </p:val>
                                        </p:tav>
                                      </p:tavLst>
                                    </p:anim>
                                  </p:childTnLst>
                                </p:cTn>
                              </p:par>
                              <p:par>
                                <p:cTn id="10" presetID="8" presetClass="emph" presetSubtype="0" repeatCount="100000" fill="hold" nodeType="withEffect">
                                  <p:stCondLst>
                                    <p:cond delay="0"/>
                                  </p:stCondLst>
                                  <p:childTnLst>
                                    <p:animRot by="21600000">
                                      <p:cBhvr>
                                        <p:cTn id="11" dur="4500" fill="hold"/>
                                        <p:tgtEl>
                                          <p:spTgt spid="21"/>
                                        </p:tgtEl>
                                        <p:attrNameLst>
                                          <p:attrName>r</p:attrName>
                                        </p:attrNameLst>
                                      </p:cBhvr>
                                    </p:animRot>
                                  </p:childTnLst>
                                </p:cTn>
                              </p:par>
                              <p:par>
                                <p:cTn id="12" presetID="8" presetClass="emph" presetSubtype="0" repeatCount="100000" fill="hold" nodeType="withEffect">
                                  <p:stCondLst>
                                    <p:cond delay="0"/>
                                  </p:stCondLst>
                                  <p:childTnLst>
                                    <p:animRot by="-21600000">
                                      <p:cBhvr>
                                        <p:cTn id="13" dur="9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01.</a:t>
            </a:r>
            <a:endParaRPr>
              <a:solidFill>
                <a:schemeClr val="accent1"/>
              </a:solidFill>
            </a:endParaRPr>
          </a:p>
          <a:p>
            <a:pPr marL="0" lvl="0" indent="0" algn="l" rtl="0">
              <a:spcBef>
                <a:spcPts val="0"/>
              </a:spcBef>
              <a:spcAft>
                <a:spcPts val="0"/>
              </a:spcAft>
              <a:buNone/>
            </a:pPr>
            <a:r>
              <a:rPr lang="en-US"/>
              <a:t>M   chine Le   rning</a:t>
            </a:r>
            <a:endParaRPr/>
          </a:p>
        </p:txBody>
      </p:sp>
      <p:sp>
        <p:nvSpPr>
          <p:cNvPr id="6" name="Google Shape;96;p13">
            <a:extLst>
              <a:ext uri="{FF2B5EF4-FFF2-40B4-BE49-F238E27FC236}">
                <a16:creationId xmlns:a16="http://schemas.microsoft.com/office/drawing/2014/main" id="{194A0E4B-A8F5-47DF-B3CD-6EAC186DBA01}"/>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latin typeface="Montserrat" panose="00000500000000000000" pitchFamily="2" charset="0"/>
              </a:rPr>
              <a:pPr algn="r"/>
              <a:t>4</a:t>
            </a:fld>
            <a:endParaRPr lang="en" sz="1300" b="1">
              <a:latin typeface="Montserrat" panose="00000500000000000000" pitchFamily="2" charset="0"/>
            </a:endParaRPr>
          </a:p>
        </p:txBody>
      </p:sp>
      <p:grpSp>
        <p:nvGrpSpPr>
          <p:cNvPr id="4" name="Google Shape;909;p47">
            <a:extLst>
              <a:ext uri="{FF2B5EF4-FFF2-40B4-BE49-F238E27FC236}">
                <a16:creationId xmlns:a16="http://schemas.microsoft.com/office/drawing/2014/main" id="{46F06AE9-0F0D-E6C7-C636-75BF081C75BD}"/>
              </a:ext>
            </a:extLst>
          </p:cNvPr>
          <p:cNvGrpSpPr/>
          <p:nvPr/>
        </p:nvGrpSpPr>
        <p:grpSpPr>
          <a:xfrm>
            <a:off x="4428336" y="81013"/>
            <a:ext cx="704385" cy="690301"/>
            <a:chOff x="5926225" y="921350"/>
            <a:chExt cx="517800" cy="504350"/>
          </a:xfrm>
        </p:grpSpPr>
        <p:sp>
          <p:nvSpPr>
            <p:cNvPr id="5" name="Google Shape;910;p47">
              <a:extLst>
                <a:ext uri="{FF2B5EF4-FFF2-40B4-BE49-F238E27FC236}">
                  <a16:creationId xmlns:a16="http://schemas.microsoft.com/office/drawing/2014/main" id="{83718D84-C105-5399-8D6A-3B1E6453CF68}"/>
                </a:ext>
              </a:extLst>
            </p:cNvPr>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11;p47">
              <a:extLst>
                <a:ext uri="{FF2B5EF4-FFF2-40B4-BE49-F238E27FC236}">
                  <a16:creationId xmlns:a16="http://schemas.microsoft.com/office/drawing/2014/main" id="{50E6C280-C096-41E2-2B12-0C973E99D0B6}"/>
                </a:ext>
              </a:extLst>
            </p:cNvPr>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2;p47">
            <a:extLst>
              <a:ext uri="{FF2B5EF4-FFF2-40B4-BE49-F238E27FC236}">
                <a16:creationId xmlns:a16="http://schemas.microsoft.com/office/drawing/2014/main" id="{9E456E7D-812C-DA0A-E96D-6E0FD75A00C4}"/>
              </a:ext>
            </a:extLst>
          </p:cNvPr>
          <p:cNvSpPr/>
          <p:nvPr/>
        </p:nvSpPr>
        <p:spPr>
          <a:xfrm>
            <a:off x="4916852" y="549790"/>
            <a:ext cx="554680" cy="342296"/>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3EC88558-D81B-2D74-850E-C0A7E783B3D2}"/>
              </a:ext>
            </a:extLst>
          </p:cNvPr>
          <p:cNvSpPr txBox="1"/>
          <p:nvPr/>
        </p:nvSpPr>
        <p:spPr>
          <a:xfrm>
            <a:off x="7214839" y="4835723"/>
            <a:ext cx="390293" cy="338554"/>
          </a:xfrm>
          <a:prstGeom prst="rect">
            <a:avLst/>
          </a:prstGeom>
          <a:noFill/>
        </p:spPr>
        <p:txBody>
          <a:bodyPr wrap="square">
            <a:spAutoFit/>
          </a:bodyPr>
          <a:lstStyle/>
          <a:p>
            <a:r>
              <a:rPr lang="en" sz="1600">
                <a:solidFill>
                  <a:schemeClr val="dk1"/>
                </a:solidFill>
                <a:latin typeface="Montserrat"/>
                <a:ea typeface="Montserrat"/>
                <a:cs typeface="Montserrat"/>
                <a:sym typeface="Montserrat"/>
              </a:rPr>
              <a:t>🐟</a:t>
            </a:r>
            <a:endParaRPr lang="en-US" sz="1600"/>
          </a:p>
        </p:txBody>
      </p:sp>
      <p:grpSp>
        <p:nvGrpSpPr>
          <p:cNvPr id="31" name="Google Shape;1219;p48">
            <a:extLst>
              <a:ext uri="{FF2B5EF4-FFF2-40B4-BE49-F238E27FC236}">
                <a16:creationId xmlns:a16="http://schemas.microsoft.com/office/drawing/2014/main" id="{0C27F45A-BB85-53D9-D4C3-F44CBC7047C9}"/>
              </a:ext>
            </a:extLst>
          </p:cNvPr>
          <p:cNvGrpSpPr/>
          <p:nvPr/>
        </p:nvGrpSpPr>
        <p:grpSpPr>
          <a:xfrm>
            <a:off x="1297567" y="2442720"/>
            <a:ext cx="445905" cy="400522"/>
            <a:chOff x="1147762" y="1131887"/>
            <a:chExt cx="5137150" cy="4619626"/>
          </a:xfrm>
        </p:grpSpPr>
        <p:sp>
          <p:nvSpPr>
            <p:cNvPr id="32" name="Google Shape;1220;p48">
              <a:extLst>
                <a:ext uri="{FF2B5EF4-FFF2-40B4-BE49-F238E27FC236}">
                  <a16:creationId xmlns:a16="http://schemas.microsoft.com/office/drawing/2014/main" id="{208AE5BE-826F-CAD1-507D-1C202728C7A1}"/>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221;p48">
              <a:extLst>
                <a:ext uri="{FF2B5EF4-FFF2-40B4-BE49-F238E27FC236}">
                  <a16:creationId xmlns:a16="http://schemas.microsoft.com/office/drawing/2014/main" id="{0A0F9A77-588D-ECF3-38A5-D10231646425}"/>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 name="Google Shape;1222;p48">
              <a:extLst>
                <a:ext uri="{FF2B5EF4-FFF2-40B4-BE49-F238E27FC236}">
                  <a16:creationId xmlns:a16="http://schemas.microsoft.com/office/drawing/2014/main" id="{678240BB-60D1-E773-14FA-56E87709CB6A}"/>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39" name="Google Shape;1219;p48">
            <a:extLst>
              <a:ext uri="{FF2B5EF4-FFF2-40B4-BE49-F238E27FC236}">
                <a16:creationId xmlns:a16="http://schemas.microsoft.com/office/drawing/2014/main" id="{F1A784B8-BA4D-85FC-1257-0D889DBC13E5}"/>
              </a:ext>
            </a:extLst>
          </p:cNvPr>
          <p:cNvGrpSpPr/>
          <p:nvPr/>
        </p:nvGrpSpPr>
        <p:grpSpPr>
          <a:xfrm>
            <a:off x="4511915" y="2442720"/>
            <a:ext cx="445905" cy="400522"/>
            <a:chOff x="1147762" y="1131887"/>
            <a:chExt cx="5137150" cy="4619626"/>
          </a:xfrm>
        </p:grpSpPr>
        <p:sp>
          <p:nvSpPr>
            <p:cNvPr id="40" name="Google Shape;1220;p48">
              <a:extLst>
                <a:ext uri="{FF2B5EF4-FFF2-40B4-BE49-F238E27FC236}">
                  <a16:creationId xmlns:a16="http://schemas.microsoft.com/office/drawing/2014/main" id="{3211423A-F199-E59B-1C92-9E6DCBC1F0FF}"/>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 name="Google Shape;1221;p48">
              <a:extLst>
                <a:ext uri="{FF2B5EF4-FFF2-40B4-BE49-F238E27FC236}">
                  <a16:creationId xmlns:a16="http://schemas.microsoft.com/office/drawing/2014/main" id="{767012EE-9ECC-AF4D-045A-FB09956E22B3}"/>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2" name="Google Shape;1222;p48">
              <a:extLst>
                <a:ext uri="{FF2B5EF4-FFF2-40B4-BE49-F238E27FC236}">
                  <a16:creationId xmlns:a16="http://schemas.microsoft.com/office/drawing/2014/main" id="{984B5ABA-183C-49A5-E33D-6C207483EF6A}"/>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7"/>
          <p:cNvSpPr txBox="1">
            <a:spLocks noGrp="1"/>
          </p:cNvSpPr>
          <p:nvPr>
            <p:ph type="body" idx="1"/>
          </p:nvPr>
        </p:nvSpPr>
        <p:spPr>
          <a:xfrm>
            <a:off x="855300" y="309484"/>
            <a:ext cx="7433400" cy="1534185"/>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a:t>Là việc </a:t>
            </a:r>
            <a:r>
              <a:rPr lang="vi-VN"/>
              <a:t>tạo ra các cỗ máy có trí thông minh, suy nghĩ tương tự con người để có thể đưa ra những kết quả, quyết định đúng đắn nhất</a:t>
            </a:r>
            <a:r>
              <a:rPr lang="en-US"/>
              <a:t> như giải các bài toán, dự báo thời tiết,…</a:t>
            </a:r>
            <a:endParaRPr lang="vi-VN"/>
          </a:p>
          <a:p>
            <a:pPr marL="76200" lvl="0" indent="0" algn="l" rtl="0">
              <a:spcBef>
                <a:spcPts val="600"/>
              </a:spcBef>
              <a:spcAft>
                <a:spcPts val="0"/>
              </a:spcAft>
              <a:buSzPts val="2400"/>
              <a:buNone/>
            </a:pPr>
            <a:endParaRPr lang="vi-VN"/>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5</a:t>
            </a:fld>
            <a:endParaRPr>
              <a:solidFill>
                <a:schemeClr val="tx1"/>
              </a:solidFill>
            </a:endParaRPr>
          </a:p>
        </p:txBody>
      </p:sp>
      <p:pic>
        <p:nvPicPr>
          <p:cNvPr id="8" name="Picture 7" descr="A picture containing application&#10;&#10;Description automatically generated">
            <a:extLst>
              <a:ext uri="{FF2B5EF4-FFF2-40B4-BE49-F238E27FC236}">
                <a16:creationId xmlns:a16="http://schemas.microsoft.com/office/drawing/2014/main" id="{042A873E-14AE-6E6C-E285-6B7C9CCAB3AD}"/>
              </a:ext>
            </a:extLst>
          </p:cNvPr>
          <p:cNvPicPr>
            <a:picLocks noChangeAspect="1"/>
          </p:cNvPicPr>
          <p:nvPr/>
        </p:nvPicPr>
        <p:blipFill>
          <a:blip r:embed="rId3"/>
          <a:stretch>
            <a:fillRect/>
          </a:stretch>
        </p:blipFill>
        <p:spPr>
          <a:xfrm>
            <a:off x="2206722" y="1927320"/>
            <a:ext cx="4730556" cy="3101210"/>
          </a:xfrm>
          <a:prstGeom prst="rect">
            <a:avLst/>
          </a:prstGeom>
        </p:spPr>
      </p:pic>
      <p:grpSp>
        <p:nvGrpSpPr>
          <p:cNvPr id="5" name="Google Shape;375;p41">
            <a:extLst>
              <a:ext uri="{FF2B5EF4-FFF2-40B4-BE49-F238E27FC236}">
                <a16:creationId xmlns:a16="http://schemas.microsoft.com/office/drawing/2014/main" id="{65445148-6673-6202-CBAC-81379FD93E82}"/>
              </a:ext>
            </a:extLst>
          </p:cNvPr>
          <p:cNvGrpSpPr/>
          <p:nvPr/>
        </p:nvGrpSpPr>
        <p:grpSpPr>
          <a:xfrm>
            <a:off x="8314199" y="4245635"/>
            <a:ext cx="166385" cy="701016"/>
            <a:chOff x="8668080" y="2328029"/>
            <a:chExt cx="127488" cy="537136"/>
          </a:xfrm>
        </p:grpSpPr>
        <p:sp>
          <p:nvSpPr>
            <p:cNvPr id="6" name="Google Shape;376;p41">
              <a:extLst>
                <a:ext uri="{FF2B5EF4-FFF2-40B4-BE49-F238E27FC236}">
                  <a16:creationId xmlns:a16="http://schemas.microsoft.com/office/drawing/2014/main" id="{4219CA86-A00A-45D6-39B7-51B959570AC8}"/>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7" name="Google Shape;377;p41">
              <a:extLst>
                <a:ext uri="{FF2B5EF4-FFF2-40B4-BE49-F238E27FC236}">
                  <a16:creationId xmlns:a16="http://schemas.microsoft.com/office/drawing/2014/main" id="{57240BB6-F0F2-3C3D-D2E4-6B5A1C555181}"/>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9" name="Google Shape;378;p41">
              <a:extLst>
                <a:ext uri="{FF2B5EF4-FFF2-40B4-BE49-F238E27FC236}">
                  <a16:creationId xmlns:a16="http://schemas.microsoft.com/office/drawing/2014/main" id="{59E9EF74-625A-41C6-F2AB-01066AD3A43A}"/>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0" name="Google Shape;379;p41">
              <a:extLst>
                <a:ext uri="{FF2B5EF4-FFF2-40B4-BE49-F238E27FC236}">
                  <a16:creationId xmlns:a16="http://schemas.microsoft.com/office/drawing/2014/main" id="{F313C36A-0DAF-2A62-F03B-89383D3609D7}"/>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1" name="Google Shape;380;p41">
              <a:extLst>
                <a:ext uri="{FF2B5EF4-FFF2-40B4-BE49-F238E27FC236}">
                  <a16:creationId xmlns:a16="http://schemas.microsoft.com/office/drawing/2014/main" id="{1B3D626B-2168-0C90-9515-67032C4EFB53}"/>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2" name="Google Shape;381;p41">
              <a:extLst>
                <a:ext uri="{FF2B5EF4-FFF2-40B4-BE49-F238E27FC236}">
                  <a16:creationId xmlns:a16="http://schemas.microsoft.com/office/drawing/2014/main" id="{8E3115C0-7607-C264-E0FC-BAEB67E59AC6}"/>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3" name="Google Shape;382;p41">
              <a:extLst>
                <a:ext uri="{FF2B5EF4-FFF2-40B4-BE49-F238E27FC236}">
                  <a16:creationId xmlns:a16="http://schemas.microsoft.com/office/drawing/2014/main" id="{69C208CD-4AEA-49E8-85DA-61B8E99024DC}"/>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4" name="Google Shape;383;p41">
              <a:extLst>
                <a:ext uri="{FF2B5EF4-FFF2-40B4-BE49-F238E27FC236}">
                  <a16:creationId xmlns:a16="http://schemas.microsoft.com/office/drawing/2014/main" id="{10A516A2-2307-BE32-6FD1-2DE39546B5BC}"/>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5" name="Google Shape;384;p41">
              <a:extLst>
                <a:ext uri="{FF2B5EF4-FFF2-40B4-BE49-F238E27FC236}">
                  <a16:creationId xmlns:a16="http://schemas.microsoft.com/office/drawing/2014/main" id="{9FAF54C6-A611-8AF1-D54D-F327A01A0FB1}"/>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6" name="Google Shape;385;p41">
              <a:extLst>
                <a:ext uri="{FF2B5EF4-FFF2-40B4-BE49-F238E27FC236}">
                  <a16:creationId xmlns:a16="http://schemas.microsoft.com/office/drawing/2014/main" id="{60B5DFAF-D548-03C7-D0BA-C50300F74767}"/>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7" name="Google Shape;386;p41">
              <a:extLst>
                <a:ext uri="{FF2B5EF4-FFF2-40B4-BE49-F238E27FC236}">
                  <a16:creationId xmlns:a16="http://schemas.microsoft.com/office/drawing/2014/main" id="{634B2EEB-C98F-EB92-0162-99F079AAF8E4}"/>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18" name="Google Shape;387;p41">
              <a:extLst>
                <a:ext uri="{FF2B5EF4-FFF2-40B4-BE49-F238E27FC236}">
                  <a16:creationId xmlns:a16="http://schemas.microsoft.com/office/drawing/2014/main" id="{3E607D8C-F868-A808-71EE-216D78BFE0E6}"/>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grpSp>
        <p:nvGrpSpPr>
          <p:cNvPr id="19" name="Google Shape;388;p41">
            <a:extLst>
              <a:ext uri="{FF2B5EF4-FFF2-40B4-BE49-F238E27FC236}">
                <a16:creationId xmlns:a16="http://schemas.microsoft.com/office/drawing/2014/main" id="{1506F644-EE93-8E66-B6A1-03CE2C636254}"/>
              </a:ext>
            </a:extLst>
          </p:cNvPr>
          <p:cNvGrpSpPr/>
          <p:nvPr/>
        </p:nvGrpSpPr>
        <p:grpSpPr>
          <a:xfrm>
            <a:off x="408882" y="375560"/>
            <a:ext cx="166385" cy="701016"/>
            <a:chOff x="8668080" y="2328029"/>
            <a:chExt cx="127488" cy="537136"/>
          </a:xfrm>
        </p:grpSpPr>
        <p:sp>
          <p:nvSpPr>
            <p:cNvPr id="20" name="Google Shape;389;p41">
              <a:extLst>
                <a:ext uri="{FF2B5EF4-FFF2-40B4-BE49-F238E27FC236}">
                  <a16:creationId xmlns:a16="http://schemas.microsoft.com/office/drawing/2014/main" id="{DEE49387-A04B-1800-262B-C3657F5FBF44}"/>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1" name="Google Shape;390;p41">
              <a:extLst>
                <a:ext uri="{FF2B5EF4-FFF2-40B4-BE49-F238E27FC236}">
                  <a16:creationId xmlns:a16="http://schemas.microsoft.com/office/drawing/2014/main" id="{F4017947-D162-1EB5-2F54-99D149F30B27}"/>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2" name="Google Shape;391;p41">
              <a:extLst>
                <a:ext uri="{FF2B5EF4-FFF2-40B4-BE49-F238E27FC236}">
                  <a16:creationId xmlns:a16="http://schemas.microsoft.com/office/drawing/2014/main" id="{E8062926-5F85-5D3C-445E-7600594B3442}"/>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3" name="Google Shape;392;p41">
              <a:extLst>
                <a:ext uri="{FF2B5EF4-FFF2-40B4-BE49-F238E27FC236}">
                  <a16:creationId xmlns:a16="http://schemas.microsoft.com/office/drawing/2014/main" id="{52F6F694-A863-22B6-5C82-3735CE95EFD9}"/>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4" name="Google Shape;393;p41">
              <a:extLst>
                <a:ext uri="{FF2B5EF4-FFF2-40B4-BE49-F238E27FC236}">
                  <a16:creationId xmlns:a16="http://schemas.microsoft.com/office/drawing/2014/main" id="{68981593-1F07-1247-7C4B-94ED80558A83}"/>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5" name="Google Shape;394;p41">
              <a:extLst>
                <a:ext uri="{FF2B5EF4-FFF2-40B4-BE49-F238E27FC236}">
                  <a16:creationId xmlns:a16="http://schemas.microsoft.com/office/drawing/2014/main" id="{630BE2D3-3422-159A-6999-820C02007FC2}"/>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6" name="Google Shape;395;p41">
              <a:extLst>
                <a:ext uri="{FF2B5EF4-FFF2-40B4-BE49-F238E27FC236}">
                  <a16:creationId xmlns:a16="http://schemas.microsoft.com/office/drawing/2014/main" id="{0FDA28D2-4E79-E31A-7DC3-B4BDA69415DF}"/>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7" name="Google Shape;396;p41">
              <a:extLst>
                <a:ext uri="{FF2B5EF4-FFF2-40B4-BE49-F238E27FC236}">
                  <a16:creationId xmlns:a16="http://schemas.microsoft.com/office/drawing/2014/main" id="{47EA8039-A8DC-CBA1-970C-7AE21709861F}"/>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8" name="Google Shape;397;p41">
              <a:extLst>
                <a:ext uri="{FF2B5EF4-FFF2-40B4-BE49-F238E27FC236}">
                  <a16:creationId xmlns:a16="http://schemas.microsoft.com/office/drawing/2014/main" id="{870EBCAD-B526-3D90-02C8-05AB63669957}"/>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9" name="Google Shape;398;p41">
              <a:extLst>
                <a:ext uri="{FF2B5EF4-FFF2-40B4-BE49-F238E27FC236}">
                  <a16:creationId xmlns:a16="http://schemas.microsoft.com/office/drawing/2014/main" id="{94AAF29C-2D5F-79E2-775D-2F608C8B78DF}"/>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0" name="Google Shape;399;p41">
              <a:extLst>
                <a:ext uri="{FF2B5EF4-FFF2-40B4-BE49-F238E27FC236}">
                  <a16:creationId xmlns:a16="http://schemas.microsoft.com/office/drawing/2014/main" id="{CF0DF0DF-589F-E88B-A818-1B66F2CA3922}"/>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1" name="Google Shape;400;p41">
              <a:extLst>
                <a:ext uri="{FF2B5EF4-FFF2-40B4-BE49-F238E27FC236}">
                  <a16:creationId xmlns:a16="http://schemas.microsoft.com/office/drawing/2014/main" id="{26E7CC8D-FA45-5C69-624E-3724D78D62CC}"/>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spTree>
    <p:extLst>
      <p:ext uri="{BB962C8B-B14F-4D97-AF65-F5344CB8AC3E}">
        <p14:creationId xmlns:p14="http://schemas.microsoft.com/office/powerpoint/2010/main" val="91783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855292" y="1309319"/>
            <a:ext cx="3473100" cy="703463"/>
          </a:xfrm>
          <a:prstGeom prst="rect">
            <a:avLst/>
          </a:prstGeom>
        </p:spPr>
        <p:txBody>
          <a:bodyPr spcFirstLastPara="1" wrap="square" lIns="0" tIns="0" rIns="0" bIns="0" anchor="t" anchorCtr="0">
            <a:noAutofit/>
          </a:bodyPr>
          <a:lstStyle/>
          <a:p>
            <a:pPr marL="342900" indent="-342900">
              <a:buFont typeface="Courier New" panose="02070309020205020404" pitchFamily="49" charset="0"/>
              <a:buChar char="o"/>
            </a:pPr>
            <a:r>
              <a:rPr lang="en-US" b="1"/>
              <a:t>S</a:t>
            </a:r>
            <a:r>
              <a:rPr lang="vi-VN" b="1"/>
              <a:t>upervised Learning</a:t>
            </a:r>
            <a:r>
              <a:rPr lang="en-US" b="1"/>
              <a:t> </a:t>
            </a:r>
            <a:r>
              <a:rPr lang="en-US"/>
              <a:t>(Học có giám sát)</a:t>
            </a:r>
          </a:p>
        </p:txBody>
      </p:sp>
      <p:sp>
        <p:nvSpPr>
          <p:cNvPr id="149" name="Google Shape;149;p19"/>
          <p:cNvSpPr txBox="1">
            <a:spLocks noGrp="1"/>
          </p:cNvSpPr>
          <p:nvPr>
            <p:ph type="title"/>
          </p:nvPr>
        </p:nvSpPr>
        <p:spPr>
          <a:xfrm>
            <a:off x="855305" y="39355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Phân loại</a:t>
            </a:r>
            <a:endParaRPr/>
          </a:p>
        </p:txBody>
      </p:sp>
      <p:sp>
        <p:nvSpPr>
          <p:cNvPr id="150" name="Google Shape;150;p19"/>
          <p:cNvSpPr txBox="1">
            <a:spLocks noGrp="1"/>
          </p:cNvSpPr>
          <p:nvPr>
            <p:ph type="body" idx="2"/>
          </p:nvPr>
        </p:nvSpPr>
        <p:spPr>
          <a:xfrm>
            <a:off x="4815595" y="1313009"/>
            <a:ext cx="3473100" cy="700682"/>
          </a:xfrm>
          <a:prstGeom prst="rect">
            <a:avLst/>
          </a:prstGeom>
        </p:spPr>
        <p:txBody>
          <a:bodyPr spcFirstLastPara="1" wrap="square" lIns="0" tIns="0" rIns="0" bIns="0" anchor="t" anchorCtr="0">
            <a:noAutofit/>
          </a:bodyPr>
          <a:lstStyle/>
          <a:p>
            <a:pPr marL="342900" lvl="0" indent="-342900" algn="l" rtl="0">
              <a:spcBef>
                <a:spcPts val="0"/>
              </a:spcBef>
              <a:spcAft>
                <a:spcPts val="0"/>
              </a:spcAft>
              <a:buFont typeface="Courier New" panose="02070309020205020404" pitchFamily="49" charset="0"/>
              <a:buChar char="o"/>
            </a:pPr>
            <a:r>
              <a:rPr lang="en" b="1"/>
              <a:t>U</a:t>
            </a:r>
            <a:r>
              <a:rPr lang="en-US" b="1"/>
              <a:t>nsupervised Learning </a:t>
            </a:r>
            <a:r>
              <a:rPr lang="en-US"/>
              <a:t>(Học không giám sát)</a:t>
            </a:r>
            <a:endParaRPr/>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6</a:t>
            </a:fld>
            <a:endParaRPr>
              <a:solidFill>
                <a:schemeClr val="tx1"/>
              </a:solidFill>
            </a:endParaRPr>
          </a:p>
        </p:txBody>
      </p:sp>
      <p:sp>
        <p:nvSpPr>
          <p:cNvPr id="6" name="Google Shape;122;p17">
            <a:extLst>
              <a:ext uri="{FF2B5EF4-FFF2-40B4-BE49-F238E27FC236}">
                <a16:creationId xmlns:a16="http://schemas.microsoft.com/office/drawing/2014/main" id="{F757CFED-F480-425F-D779-62681F1E1149}"/>
              </a:ext>
            </a:extLst>
          </p:cNvPr>
          <p:cNvSpPr txBox="1">
            <a:spLocks/>
          </p:cNvSpPr>
          <p:nvPr/>
        </p:nvSpPr>
        <p:spPr>
          <a:xfrm>
            <a:off x="768091" y="789850"/>
            <a:ext cx="7520604" cy="396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1"/>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00000"/>
              </a:lnSpc>
              <a:spcBef>
                <a:spcPts val="600"/>
              </a:spcBef>
              <a:spcAft>
                <a:spcPts val="0"/>
              </a:spcAft>
              <a:buClr>
                <a:schemeClr val="accent1"/>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00000"/>
              </a:lnSpc>
              <a:spcBef>
                <a:spcPts val="600"/>
              </a:spcBef>
              <a:spcAft>
                <a:spcPts val="0"/>
              </a:spcAft>
              <a:buClr>
                <a:schemeClr val="dk1"/>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00000"/>
              </a:lnSpc>
              <a:spcBef>
                <a:spcPts val="600"/>
              </a:spcBef>
              <a:spcAft>
                <a:spcPts val="0"/>
              </a:spcAft>
              <a:buClr>
                <a:schemeClr val="dk1"/>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00000"/>
              </a:lnSpc>
              <a:spcBef>
                <a:spcPts val="600"/>
              </a:spcBef>
              <a:spcAft>
                <a:spcPts val="0"/>
              </a:spcAft>
              <a:buClr>
                <a:schemeClr val="dk1"/>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00000"/>
              </a:lnSpc>
              <a:spcBef>
                <a:spcPts val="600"/>
              </a:spcBef>
              <a:spcAft>
                <a:spcPts val="0"/>
              </a:spcAft>
              <a:buClr>
                <a:schemeClr val="dk1"/>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00000"/>
              </a:lnSpc>
              <a:spcBef>
                <a:spcPts val="600"/>
              </a:spcBef>
              <a:spcAft>
                <a:spcPts val="0"/>
              </a:spcAft>
              <a:buClr>
                <a:schemeClr val="dk1"/>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00000"/>
              </a:lnSpc>
              <a:spcBef>
                <a:spcPts val="600"/>
              </a:spcBef>
              <a:spcAft>
                <a:spcPts val="0"/>
              </a:spcAft>
              <a:buClr>
                <a:schemeClr val="dk1"/>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00000"/>
              </a:lnSpc>
              <a:spcBef>
                <a:spcPts val="600"/>
              </a:spcBef>
              <a:spcAft>
                <a:spcPts val="600"/>
              </a:spcAft>
              <a:buClr>
                <a:schemeClr val="dk1"/>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pPr indent="-381000">
              <a:lnSpc>
                <a:spcPct val="150000"/>
              </a:lnSpc>
              <a:buSzPts val="2400"/>
            </a:pPr>
            <a:r>
              <a:rPr lang="en-US"/>
              <a:t>Gồm 2 loại chính là :</a:t>
            </a:r>
          </a:p>
        </p:txBody>
      </p:sp>
      <p:pic>
        <p:nvPicPr>
          <p:cNvPr id="8" name="Picture 7" descr="Text&#10;&#10;Description automatically generated with medium confidence">
            <a:extLst>
              <a:ext uri="{FF2B5EF4-FFF2-40B4-BE49-F238E27FC236}">
                <a16:creationId xmlns:a16="http://schemas.microsoft.com/office/drawing/2014/main" id="{C436BB85-0B1D-36B6-3522-A77B4EBBC966}"/>
              </a:ext>
            </a:extLst>
          </p:cNvPr>
          <p:cNvPicPr>
            <a:picLocks noChangeAspect="1"/>
          </p:cNvPicPr>
          <p:nvPr/>
        </p:nvPicPr>
        <p:blipFill>
          <a:blip r:embed="rId3"/>
          <a:stretch>
            <a:fillRect/>
          </a:stretch>
        </p:blipFill>
        <p:spPr>
          <a:xfrm>
            <a:off x="770347" y="2012782"/>
            <a:ext cx="3642989" cy="3623445"/>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AD20B697-21FE-9370-295F-5496F481BE4C}"/>
              </a:ext>
            </a:extLst>
          </p:cNvPr>
          <p:cNvPicPr>
            <a:picLocks noChangeAspect="1"/>
          </p:cNvPicPr>
          <p:nvPr/>
        </p:nvPicPr>
        <p:blipFill>
          <a:blip r:embed="rId4"/>
          <a:stretch>
            <a:fillRect/>
          </a:stretch>
        </p:blipFill>
        <p:spPr>
          <a:xfrm>
            <a:off x="4815595" y="1921499"/>
            <a:ext cx="3642990" cy="36234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7"/>
          <p:cNvSpPr txBox="1">
            <a:spLocks noGrp="1"/>
          </p:cNvSpPr>
          <p:nvPr>
            <p:ph type="body" idx="1"/>
          </p:nvPr>
        </p:nvSpPr>
        <p:spPr>
          <a:xfrm>
            <a:off x="855300" y="850039"/>
            <a:ext cx="7433400" cy="3443422"/>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vi-VN"/>
              <a:t>Học máy vẫn đang còn ở những giai đoạn đầu nên vẫn cần sự can thiệp của con người trong việc tìm hiểu cơ sở dữ liệu và lựa chọn các kĩ thuật phù hợp để phân tích dữ liệu nhằm đem lại kết quả tối ưu nhất. </a:t>
            </a:r>
            <a:endParaRPr lang="en-US"/>
          </a:p>
          <a:p>
            <a:pPr marL="457200" lvl="0" indent="-381000" algn="l" rtl="0">
              <a:spcBef>
                <a:spcPts val="0"/>
              </a:spcBef>
              <a:spcAft>
                <a:spcPts val="0"/>
              </a:spcAft>
              <a:buSzPts val="2400"/>
              <a:buChar char="●"/>
            </a:pPr>
            <a:r>
              <a:rPr lang="en-US"/>
              <a:t>T</a:t>
            </a:r>
            <a:r>
              <a:rPr lang="vi-VN"/>
              <a:t>rước khi bắt đầu quá trình học thì dữ liệu phải được làm sạch, không có sai lệch và không có dữ liệu giả (hay còn gọi là loại bỏ các outliers).</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1"/>
                </a:solidFill>
              </a:rPr>
              <a:t>7</a:t>
            </a:fld>
            <a:endParaRPr>
              <a:solidFill>
                <a:schemeClr val="tx1"/>
              </a:solidFill>
            </a:endParaRPr>
          </a:p>
        </p:txBody>
      </p:sp>
      <p:grpSp>
        <p:nvGrpSpPr>
          <p:cNvPr id="8" name="Google Shape;1149;p48">
            <a:extLst>
              <a:ext uri="{FF2B5EF4-FFF2-40B4-BE49-F238E27FC236}">
                <a16:creationId xmlns:a16="http://schemas.microsoft.com/office/drawing/2014/main" id="{41BE4B22-D860-0404-06E9-3B62946FD19B}"/>
              </a:ext>
            </a:extLst>
          </p:cNvPr>
          <p:cNvGrpSpPr/>
          <p:nvPr/>
        </p:nvGrpSpPr>
        <p:grpSpPr>
          <a:xfrm>
            <a:off x="272136" y="690031"/>
            <a:ext cx="445812" cy="394518"/>
            <a:chOff x="1510757" y="3225422"/>
            <a:chExt cx="720214" cy="637347"/>
          </a:xfrm>
        </p:grpSpPr>
        <p:sp>
          <p:nvSpPr>
            <p:cNvPr id="9" name="Google Shape;1150;p48">
              <a:extLst>
                <a:ext uri="{FF2B5EF4-FFF2-40B4-BE49-F238E27FC236}">
                  <a16:creationId xmlns:a16="http://schemas.microsoft.com/office/drawing/2014/main" id="{EFBAAB84-2728-6D4B-1657-38C371BA851B}"/>
                </a:ext>
              </a:extLst>
            </p:cNvPr>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151;p48">
              <a:extLst>
                <a:ext uri="{FF2B5EF4-FFF2-40B4-BE49-F238E27FC236}">
                  <a16:creationId xmlns:a16="http://schemas.microsoft.com/office/drawing/2014/main" id="{256A739D-52BA-A031-7DCC-18A704F4749D}"/>
                </a:ext>
              </a:extLst>
            </p:cNvPr>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152;p48">
              <a:extLst>
                <a:ext uri="{FF2B5EF4-FFF2-40B4-BE49-F238E27FC236}">
                  <a16:creationId xmlns:a16="http://schemas.microsoft.com/office/drawing/2014/main" id="{828A3ECC-D63B-9618-F29E-8D54B4219C81}"/>
                </a:ext>
              </a:extLst>
            </p:cNvPr>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153;p48">
              <a:extLst>
                <a:ext uri="{FF2B5EF4-FFF2-40B4-BE49-F238E27FC236}">
                  <a16:creationId xmlns:a16="http://schemas.microsoft.com/office/drawing/2014/main" id="{B3F4FCA1-D25E-8972-505C-93B1F6A47F4E}"/>
                </a:ext>
              </a:extLst>
            </p:cNvPr>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154;p48">
              <a:extLst>
                <a:ext uri="{FF2B5EF4-FFF2-40B4-BE49-F238E27FC236}">
                  <a16:creationId xmlns:a16="http://schemas.microsoft.com/office/drawing/2014/main" id="{8FC536C9-7A84-ADA0-4B99-4FCE618C3C40}"/>
                </a:ext>
              </a:extLst>
            </p:cNvPr>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155;p48">
              <a:extLst>
                <a:ext uri="{FF2B5EF4-FFF2-40B4-BE49-F238E27FC236}">
                  <a16:creationId xmlns:a16="http://schemas.microsoft.com/office/drawing/2014/main" id="{169E3D94-8337-5DB9-1629-4576461E5225}"/>
                </a:ext>
              </a:extLst>
            </p:cNvPr>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56;p48">
              <a:extLst>
                <a:ext uri="{FF2B5EF4-FFF2-40B4-BE49-F238E27FC236}">
                  <a16:creationId xmlns:a16="http://schemas.microsoft.com/office/drawing/2014/main" id="{5E264D3E-E6B2-ACC8-B5B9-1770B3BF367B}"/>
                </a:ext>
              </a:extLst>
            </p:cNvPr>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019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rgbClr val="D1F6FF"/>
            </a:gs>
          </a:gsLst>
          <a:path path="circle">
            <a:fillToRect l="100000" t="100000"/>
          </a:path>
          <a:tileRect r="-100000" b="-100000"/>
        </a:gradFill>
        <a:effectLst/>
      </p:bgPr>
    </p:bg>
    <p:spTree>
      <p:nvGrpSpPr>
        <p:cNvPr id="1" name="Shape 164"/>
        <p:cNvGrpSpPr/>
        <p:nvPr/>
      </p:nvGrpSpPr>
      <p:grpSpPr>
        <a:xfrm>
          <a:off x="0" y="0"/>
          <a:ext cx="0" cy="0"/>
          <a:chOff x="0" y="0"/>
          <a:chExt cx="0" cy="0"/>
        </a:xfrm>
      </p:grpSpPr>
      <p:sp>
        <p:nvSpPr>
          <p:cNvPr id="11" name="Google Shape;130;p18">
            <a:extLst>
              <a:ext uri="{FF2B5EF4-FFF2-40B4-BE49-F238E27FC236}">
                <a16:creationId xmlns:a16="http://schemas.microsoft.com/office/drawing/2014/main" id="{ADFDEFC7-1DB0-4CE7-B221-2F32CE638259}"/>
              </a:ext>
            </a:extLst>
          </p:cNvPr>
          <p:cNvSpPr/>
          <p:nvPr/>
        </p:nvSpPr>
        <p:spPr>
          <a:xfrm>
            <a:off x="8438578" y="3558785"/>
            <a:ext cx="342784" cy="3273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2" name="Google Shape;131;p18">
            <a:extLst>
              <a:ext uri="{FF2B5EF4-FFF2-40B4-BE49-F238E27FC236}">
                <a16:creationId xmlns:a16="http://schemas.microsoft.com/office/drawing/2014/main" id="{D425CCB5-26F0-4E1F-9D88-25D274025C2F}"/>
              </a:ext>
            </a:extLst>
          </p:cNvPr>
          <p:cNvGrpSpPr/>
          <p:nvPr/>
        </p:nvGrpSpPr>
        <p:grpSpPr>
          <a:xfrm>
            <a:off x="705421" y="1298364"/>
            <a:ext cx="1468628" cy="1468963"/>
            <a:chOff x="6654650" y="3665275"/>
            <a:chExt cx="409100" cy="409125"/>
          </a:xfrm>
        </p:grpSpPr>
        <p:sp>
          <p:nvSpPr>
            <p:cNvPr id="13" name="Google Shape;132;p18">
              <a:extLst>
                <a:ext uri="{FF2B5EF4-FFF2-40B4-BE49-F238E27FC236}">
                  <a16:creationId xmlns:a16="http://schemas.microsoft.com/office/drawing/2014/main" id="{BE9276DC-F396-487A-8B55-576C00AF5FF5}"/>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 name="Google Shape;133;p18">
              <a:extLst>
                <a:ext uri="{FF2B5EF4-FFF2-40B4-BE49-F238E27FC236}">
                  <a16:creationId xmlns:a16="http://schemas.microsoft.com/office/drawing/2014/main" id="{CBA46E58-1424-43B4-A759-56641C879D08}"/>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5" name="Google Shape;134;p18">
            <a:extLst>
              <a:ext uri="{FF2B5EF4-FFF2-40B4-BE49-F238E27FC236}">
                <a16:creationId xmlns:a16="http://schemas.microsoft.com/office/drawing/2014/main" id="{A7B11AFA-37D8-42A6-A7BB-55406F7B8DF1}"/>
              </a:ext>
            </a:extLst>
          </p:cNvPr>
          <p:cNvGrpSpPr/>
          <p:nvPr/>
        </p:nvGrpSpPr>
        <p:grpSpPr>
          <a:xfrm rot="1056973">
            <a:off x="7953443" y="-50570"/>
            <a:ext cx="970269" cy="970339"/>
            <a:chOff x="570875" y="4322250"/>
            <a:chExt cx="443300" cy="443325"/>
          </a:xfrm>
        </p:grpSpPr>
        <p:sp>
          <p:nvSpPr>
            <p:cNvPr id="16" name="Google Shape;135;p18">
              <a:extLst>
                <a:ext uri="{FF2B5EF4-FFF2-40B4-BE49-F238E27FC236}">
                  <a16:creationId xmlns:a16="http://schemas.microsoft.com/office/drawing/2014/main" id="{044CFC0A-7A87-4999-8134-18CFB38A7CAC}"/>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136;p18">
              <a:extLst>
                <a:ext uri="{FF2B5EF4-FFF2-40B4-BE49-F238E27FC236}">
                  <a16:creationId xmlns:a16="http://schemas.microsoft.com/office/drawing/2014/main" id="{328595EA-21FB-439B-83EB-4506B526D36D}"/>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137;p18">
              <a:extLst>
                <a:ext uri="{FF2B5EF4-FFF2-40B4-BE49-F238E27FC236}">
                  <a16:creationId xmlns:a16="http://schemas.microsoft.com/office/drawing/2014/main" id="{2FDA010F-D569-4CFC-9E12-66456305E0D6}"/>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38;p18">
              <a:extLst>
                <a:ext uri="{FF2B5EF4-FFF2-40B4-BE49-F238E27FC236}">
                  <a16:creationId xmlns:a16="http://schemas.microsoft.com/office/drawing/2014/main" id="{D7C413E9-FF40-4180-BDBC-EF38BD868889}"/>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0" name="Google Shape;139;p18">
            <a:extLst>
              <a:ext uri="{FF2B5EF4-FFF2-40B4-BE49-F238E27FC236}">
                <a16:creationId xmlns:a16="http://schemas.microsoft.com/office/drawing/2014/main" id="{4A9BF147-E22A-4C8B-AE72-8C9958316119}"/>
              </a:ext>
            </a:extLst>
          </p:cNvPr>
          <p:cNvSpPr/>
          <p:nvPr/>
        </p:nvSpPr>
        <p:spPr>
          <a:xfrm rot="2466579">
            <a:off x="458899" y="265218"/>
            <a:ext cx="476257" cy="4547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140;p18">
            <a:extLst>
              <a:ext uri="{FF2B5EF4-FFF2-40B4-BE49-F238E27FC236}">
                <a16:creationId xmlns:a16="http://schemas.microsoft.com/office/drawing/2014/main" id="{074A84BB-D562-44A0-82F3-967BC35077C1}"/>
              </a:ext>
            </a:extLst>
          </p:cNvPr>
          <p:cNvSpPr/>
          <p:nvPr/>
        </p:nvSpPr>
        <p:spPr>
          <a:xfrm rot="-1609357">
            <a:off x="164062" y="3618509"/>
            <a:ext cx="342748" cy="32726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141;p18">
            <a:extLst>
              <a:ext uri="{FF2B5EF4-FFF2-40B4-BE49-F238E27FC236}">
                <a16:creationId xmlns:a16="http://schemas.microsoft.com/office/drawing/2014/main" id="{3CD85C5F-EED8-4285-80B9-28ED94F5550F}"/>
              </a:ext>
            </a:extLst>
          </p:cNvPr>
          <p:cNvSpPr/>
          <p:nvPr/>
        </p:nvSpPr>
        <p:spPr>
          <a:xfrm rot="2926412">
            <a:off x="8626596" y="1353107"/>
            <a:ext cx="256675" cy="24508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142;p18">
            <a:extLst>
              <a:ext uri="{FF2B5EF4-FFF2-40B4-BE49-F238E27FC236}">
                <a16:creationId xmlns:a16="http://schemas.microsoft.com/office/drawing/2014/main" id="{0591AFF9-DB3D-47E6-8F54-15F17421B1E4}"/>
              </a:ext>
            </a:extLst>
          </p:cNvPr>
          <p:cNvSpPr/>
          <p:nvPr/>
        </p:nvSpPr>
        <p:spPr>
          <a:xfrm rot="-1609257">
            <a:off x="295301" y="4665873"/>
            <a:ext cx="231253" cy="22080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 name="Slide Number Placeholder 5">
            <a:extLst>
              <a:ext uri="{FF2B5EF4-FFF2-40B4-BE49-F238E27FC236}">
                <a16:creationId xmlns:a16="http://schemas.microsoft.com/office/drawing/2014/main" id="{E878159F-CA93-499D-AC15-52ED7C1224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rPr>
              <a:t>8</a:t>
            </a:fld>
            <a:endParaRPr lang="en">
              <a:solidFill>
                <a:schemeClr val="tx1"/>
              </a:solidFill>
            </a:endParaRPr>
          </a:p>
        </p:txBody>
      </p:sp>
      <p:sp>
        <p:nvSpPr>
          <p:cNvPr id="24" name="TextBox 23">
            <a:extLst>
              <a:ext uri="{FF2B5EF4-FFF2-40B4-BE49-F238E27FC236}">
                <a16:creationId xmlns:a16="http://schemas.microsoft.com/office/drawing/2014/main" id="{BC274145-AAEE-4650-8AF1-E3BFA8807F42}"/>
              </a:ext>
            </a:extLst>
          </p:cNvPr>
          <p:cNvSpPr txBox="1"/>
          <p:nvPr/>
        </p:nvSpPr>
        <p:spPr>
          <a:xfrm>
            <a:off x="621422" y="4333200"/>
            <a:ext cx="7901155" cy="461665"/>
          </a:xfrm>
          <a:prstGeom prst="rect">
            <a:avLst/>
          </a:prstGeom>
          <a:noFill/>
        </p:spPr>
        <p:txBody>
          <a:bodyPr wrap="square" rtlCol="0">
            <a:spAutoFit/>
          </a:bodyPr>
          <a:lstStyle/>
          <a:p>
            <a:pPr algn="ctr"/>
            <a:r>
              <a:rPr lang="en-US" sz="2400">
                <a:solidFill>
                  <a:schemeClr val="accent2"/>
                </a:solidFill>
                <a:latin typeface="Montserrat Light" panose="00000400000000000000" pitchFamily="2" charset="0"/>
              </a:rPr>
              <a:t>Các dữ liệu ngoại lai (hiển thị trong khung màu đỏ)</a:t>
            </a:r>
          </a:p>
        </p:txBody>
      </p:sp>
      <p:pic>
        <p:nvPicPr>
          <p:cNvPr id="3" name="Picture 2" descr="Chart, scatter chart&#10;&#10;Description automatically generated">
            <a:extLst>
              <a:ext uri="{FF2B5EF4-FFF2-40B4-BE49-F238E27FC236}">
                <a16:creationId xmlns:a16="http://schemas.microsoft.com/office/drawing/2014/main" id="{064AB9C8-1E82-09B3-11B1-441DE36DFB3B}"/>
              </a:ext>
            </a:extLst>
          </p:cNvPr>
          <p:cNvPicPr>
            <a:picLocks noChangeAspect="1"/>
          </p:cNvPicPr>
          <p:nvPr/>
        </p:nvPicPr>
        <p:blipFill>
          <a:blip r:embed="rId3"/>
          <a:stretch>
            <a:fillRect/>
          </a:stretch>
        </p:blipFill>
        <p:spPr>
          <a:xfrm>
            <a:off x="2281627" y="236985"/>
            <a:ext cx="4272326" cy="4096215"/>
          </a:xfrm>
          <a:prstGeom prst="rect">
            <a:avLst/>
          </a:prstGeom>
        </p:spPr>
      </p:pic>
    </p:spTree>
    <p:extLst>
      <p:ext uri="{BB962C8B-B14F-4D97-AF65-F5344CB8AC3E}">
        <p14:creationId xmlns:p14="http://schemas.microsoft.com/office/powerpoint/2010/main" val="78428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7"/>
          <p:cNvSpPr txBox="1">
            <a:spLocks noGrp="1"/>
          </p:cNvSpPr>
          <p:nvPr>
            <p:ph type="ctrTitle"/>
          </p:nvPr>
        </p:nvSpPr>
        <p:spPr>
          <a:xfrm>
            <a:off x="685800" y="1182031"/>
            <a:ext cx="7772400" cy="202817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02.</a:t>
            </a:r>
          </a:p>
          <a:p>
            <a:pPr marL="0" lvl="0" indent="0" algn="l" rtl="0">
              <a:spcBef>
                <a:spcPts val="0"/>
              </a:spcBef>
              <a:spcAft>
                <a:spcPts val="0"/>
              </a:spcAft>
              <a:buNone/>
            </a:pPr>
            <a:r>
              <a:rPr lang="en-US"/>
              <a:t>Ngôn ngữ l   p trình</a:t>
            </a:r>
          </a:p>
        </p:txBody>
      </p:sp>
      <p:sp>
        <p:nvSpPr>
          <p:cNvPr id="8" name="Google Shape;123;p17">
            <a:extLst>
              <a:ext uri="{FF2B5EF4-FFF2-40B4-BE49-F238E27FC236}">
                <a16:creationId xmlns:a16="http://schemas.microsoft.com/office/drawing/2014/main" id="{787A9EA3-8AC8-4B30-8B01-5C788A0326C1}"/>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solidFill>
                  <a:schemeClr val="tx1"/>
                </a:solidFill>
                <a:latin typeface="Montserrat" panose="00000500000000000000" pitchFamily="2" charset="0"/>
              </a:rPr>
              <a:pPr algn="r"/>
              <a:t>9</a:t>
            </a:fld>
            <a:endParaRPr lang="en" sz="1300" b="1">
              <a:solidFill>
                <a:schemeClr val="tx1"/>
              </a:solidFill>
              <a:latin typeface="Montserrat" panose="00000500000000000000" pitchFamily="2" charset="0"/>
            </a:endParaRPr>
          </a:p>
        </p:txBody>
      </p:sp>
      <p:grpSp>
        <p:nvGrpSpPr>
          <p:cNvPr id="9" name="Google Shape;909;p47">
            <a:extLst>
              <a:ext uri="{FF2B5EF4-FFF2-40B4-BE49-F238E27FC236}">
                <a16:creationId xmlns:a16="http://schemas.microsoft.com/office/drawing/2014/main" id="{A703F086-B841-C063-4B36-3E76E1941856}"/>
              </a:ext>
            </a:extLst>
          </p:cNvPr>
          <p:cNvGrpSpPr/>
          <p:nvPr/>
        </p:nvGrpSpPr>
        <p:grpSpPr>
          <a:xfrm>
            <a:off x="3528804" y="950808"/>
            <a:ext cx="704385" cy="690301"/>
            <a:chOff x="5926225" y="921350"/>
            <a:chExt cx="517800" cy="504350"/>
          </a:xfrm>
        </p:grpSpPr>
        <p:sp>
          <p:nvSpPr>
            <p:cNvPr id="10" name="Google Shape;910;p47">
              <a:extLst>
                <a:ext uri="{FF2B5EF4-FFF2-40B4-BE49-F238E27FC236}">
                  <a16:creationId xmlns:a16="http://schemas.microsoft.com/office/drawing/2014/main" id="{9EE8D8A1-1D2E-EDA1-04BD-FC262575F9D4}"/>
                </a:ext>
              </a:extLst>
            </p:cNvPr>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1;p47">
              <a:extLst>
                <a:ext uri="{FF2B5EF4-FFF2-40B4-BE49-F238E27FC236}">
                  <a16:creationId xmlns:a16="http://schemas.microsoft.com/office/drawing/2014/main" id="{E0CE321E-8628-8A2A-A2EA-1C0DB6C35CD5}"/>
                </a:ext>
              </a:extLst>
            </p:cNvPr>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912;p47">
            <a:extLst>
              <a:ext uri="{FF2B5EF4-FFF2-40B4-BE49-F238E27FC236}">
                <a16:creationId xmlns:a16="http://schemas.microsoft.com/office/drawing/2014/main" id="{81BA73B6-0809-03A3-5900-3856F0D54A6E}"/>
              </a:ext>
            </a:extLst>
          </p:cNvPr>
          <p:cNvSpPr/>
          <p:nvPr/>
        </p:nvSpPr>
        <p:spPr>
          <a:xfrm>
            <a:off x="4017320" y="1419585"/>
            <a:ext cx="554680" cy="342296"/>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B817DD58-AEA0-636A-DFCA-F5C53E67F92C}"/>
              </a:ext>
            </a:extLst>
          </p:cNvPr>
          <p:cNvSpPr txBox="1"/>
          <p:nvPr/>
        </p:nvSpPr>
        <p:spPr>
          <a:xfrm>
            <a:off x="6055112" y="4835723"/>
            <a:ext cx="390293" cy="338554"/>
          </a:xfrm>
          <a:prstGeom prst="rect">
            <a:avLst/>
          </a:prstGeom>
          <a:noFill/>
        </p:spPr>
        <p:txBody>
          <a:bodyPr wrap="square">
            <a:spAutoFit/>
          </a:bodyPr>
          <a:lstStyle/>
          <a:p>
            <a:r>
              <a:rPr lang="en" sz="1600">
                <a:solidFill>
                  <a:schemeClr val="dk1"/>
                </a:solidFill>
                <a:latin typeface="Montserrat"/>
                <a:ea typeface="Montserrat"/>
                <a:cs typeface="Montserrat"/>
                <a:sym typeface="Montserrat"/>
              </a:rPr>
              <a:t>🐟</a:t>
            </a:r>
            <a:endParaRPr lang="en-US" sz="1600"/>
          </a:p>
        </p:txBody>
      </p:sp>
      <p:grpSp>
        <p:nvGrpSpPr>
          <p:cNvPr id="14" name="Google Shape;1219;p48">
            <a:extLst>
              <a:ext uri="{FF2B5EF4-FFF2-40B4-BE49-F238E27FC236}">
                <a16:creationId xmlns:a16="http://schemas.microsoft.com/office/drawing/2014/main" id="{CB671D3E-A007-5EAA-AC3B-AABE7DCB02AB}"/>
              </a:ext>
            </a:extLst>
          </p:cNvPr>
          <p:cNvGrpSpPr/>
          <p:nvPr/>
        </p:nvGrpSpPr>
        <p:grpSpPr>
          <a:xfrm>
            <a:off x="4260835" y="2660409"/>
            <a:ext cx="445905" cy="400522"/>
            <a:chOff x="1147762" y="1131887"/>
            <a:chExt cx="5137150" cy="4619626"/>
          </a:xfrm>
        </p:grpSpPr>
        <p:sp>
          <p:nvSpPr>
            <p:cNvPr id="15" name="Google Shape;1220;p48">
              <a:extLst>
                <a:ext uri="{FF2B5EF4-FFF2-40B4-BE49-F238E27FC236}">
                  <a16:creationId xmlns:a16="http://schemas.microsoft.com/office/drawing/2014/main" id="{A8425DCB-59AF-9B19-3A3F-F8EF401B8F9A}"/>
                </a:ext>
              </a:extLst>
            </p:cNvPr>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21;p48">
              <a:extLst>
                <a:ext uri="{FF2B5EF4-FFF2-40B4-BE49-F238E27FC236}">
                  <a16:creationId xmlns:a16="http://schemas.microsoft.com/office/drawing/2014/main" id="{F254DF8C-8BA6-FF54-75BF-E828EEEA2D95}"/>
                </a:ext>
              </a:extLst>
            </p:cNvPr>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22;p48">
              <a:extLst>
                <a:ext uri="{FF2B5EF4-FFF2-40B4-BE49-F238E27FC236}">
                  <a16:creationId xmlns:a16="http://schemas.microsoft.com/office/drawing/2014/main" id="{CA4E6418-F6C2-D8B7-8C61-A88EC1ECDCAB}"/>
                </a:ext>
              </a:extLst>
            </p:cNvPr>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89737F49-7C03-EF98-4303-FC3C53BFD916}"/>
              </a:ext>
            </a:extLst>
          </p:cNvPr>
          <p:cNvSpPr txBox="1"/>
          <p:nvPr/>
        </p:nvSpPr>
        <p:spPr>
          <a:xfrm>
            <a:off x="4206663" y="2379386"/>
            <a:ext cx="594360" cy="830997"/>
          </a:xfrm>
          <a:prstGeom prst="rect">
            <a:avLst/>
          </a:prstGeom>
          <a:noFill/>
        </p:spPr>
        <p:txBody>
          <a:bodyPr wrap="square" rtlCol="0">
            <a:spAutoFit/>
          </a:bodyPr>
          <a:lstStyle/>
          <a:p>
            <a:r>
              <a:rPr lang="en-US" sz="4800" b="1">
                <a:solidFill>
                  <a:schemeClr val="accent2"/>
                </a:solidFill>
                <a:latin typeface="Montserrat" panose="00000500000000000000" pitchFamily="2" charset="0"/>
              </a:rPr>
              <a:t>ˆ</a:t>
            </a:r>
          </a:p>
        </p:txBody>
      </p:sp>
      <p:sp>
        <p:nvSpPr>
          <p:cNvPr id="18" name="TextBox 17">
            <a:extLst>
              <a:ext uri="{FF2B5EF4-FFF2-40B4-BE49-F238E27FC236}">
                <a16:creationId xmlns:a16="http://schemas.microsoft.com/office/drawing/2014/main" id="{21748C5D-137A-8009-8F59-B97BD98D4B2F}"/>
              </a:ext>
            </a:extLst>
          </p:cNvPr>
          <p:cNvSpPr txBox="1"/>
          <p:nvPr/>
        </p:nvSpPr>
        <p:spPr>
          <a:xfrm>
            <a:off x="4320895" y="2645432"/>
            <a:ext cx="594360" cy="830997"/>
          </a:xfrm>
          <a:prstGeom prst="rect">
            <a:avLst/>
          </a:prstGeom>
          <a:noFill/>
        </p:spPr>
        <p:txBody>
          <a:bodyPr wrap="square" rtlCol="0">
            <a:spAutoFit/>
          </a:bodyPr>
          <a:lstStyle/>
          <a:p>
            <a:r>
              <a:rPr lang="en-US" sz="4800" b="1">
                <a:solidFill>
                  <a:schemeClr val="accent2"/>
                </a:solidFill>
                <a:latin typeface="Montserrat" panose="00000500000000000000" pitchFamily="2" charset="0"/>
              </a:rPr>
              <a:t>.</a:t>
            </a:r>
          </a:p>
        </p:txBody>
      </p:sp>
    </p:spTree>
  </p:cSld>
  <p:clrMapOvr>
    <a:masterClrMapping/>
  </p:clrMapOvr>
</p:sld>
</file>

<file path=ppt/theme/theme1.xml><?xml version="1.0" encoding="utf-8"?>
<a:theme xmlns:a="http://schemas.openxmlformats.org/drawingml/2006/main"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1440</TotalTime>
  <Words>1266</Words>
  <Application>Microsoft Office PowerPoint</Application>
  <PresentationFormat>On-screen Show (16:9)</PresentationFormat>
  <Paragraphs>172</Paragraphs>
  <Slides>33</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Calibri</vt:lpstr>
      <vt:lpstr>Montserrat</vt:lpstr>
      <vt:lpstr>Courier New</vt:lpstr>
      <vt:lpstr>Montserrat Light</vt:lpstr>
      <vt:lpstr>Times New Roman</vt:lpstr>
      <vt:lpstr>Cambria Math</vt:lpstr>
      <vt:lpstr>Wingdings</vt:lpstr>
      <vt:lpstr>Arial</vt:lpstr>
      <vt:lpstr>Nicholas template</vt:lpstr>
      <vt:lpstr>Thuật toán phân cụm dữ liệu K-Means áp dụng trong việc phân loại khách hàng</vt:lpstr>
      <vt:lpstr>Thành viên trong nhóm</vt:lpstr>
      <vt:lpstr>PowerPoint Presentation</vt:lpstr>
      <vt:lpstr>01. M   chine Le   rning</vt:lpstr>
      <vt:lpstr>PowerPoint Presentation</vt:lpstr>
      <vt:lpstr>Phân loại</vt:lpstr>
      <vt:lpstr>PowerPoint Presentation</vt:lpstr>
      <vt:lpstr>PowerPoint Presentation</vt:lpstr>
      <vt:lpstr>02. Ngôn ngữ l   p trình</vt:lpstr>
      <vt:lpstr>Python</vt:lpstr>
      <vt:lpstr>Ưu điểm</vt:lpstr>
      <vt:lpstr>Ứng dụng</vt:lpstr>
      <vt:lpstr>PowerPoint Presentation</vt:lpstr>
      <vt:lpstr>03. Ph   n lo   i kh   ch h   ng</vt:lpstr>
      <vt:lpstr>Phân loại khách hàng</vt:lpstr>
      <vt:lpstr>PowerPoint Presentation</vt:lpstr>
      <vt:lpstr>Các bước phân cụm khách hàng</vt:lpstr>
      <vt:lpstr>Tại sao cần sự hỗ trợ của Machine Learning ?</vt:lpstr>
      <vt:lpstr>Các phương pháp phân loại phổ biến</vt:lpstr>
      <vt:lpstr>Các phương pháp phân loại phổ biến</vt:lpstr>
      <vt:lpstr>Các phương pháp phân loại phổ biến</vt:lpstr>
      <vt:lpstr>04. Thu   t to   n K-Me   ns</vt:lpstr>
      <vt:lpstr>K-Means</vt:lpstr>
      <vt:lpstr>Công thức tính K-Means</vt:lpstr>
      <vt:lpstr>Độ phức tạp của K-Means</vt:lpstr>
      <vt:lpstr>Công thức tính khoảng cách Euclidean trong K-Means</vt:lpstr>
      <vt:lpstr>Các bước của thuật toán K-Means</vt:lpstr>
      <vt:lpstr>PowerPoint Presentation</vt:lpstr>
      <vt:lpstr>Các cải tiến của thuật toán K-Means</vt:lpstr>
      <vt:lpstr>Các cải tiến của thuật toán K-Means</vt:lpstr>
      <vt:lpstr>Các cải tiến của thuật toán K-Means</vt:lpstr>
      <vt:lpstr>Các cải tiến của thuật toán K-Means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Thang Nguyen</cp:lastModifiedBy>
  <cp:revision>101</cp:revision>
  <dcterms:modified xsi:type="dcterms:W3CDTF">2022-05-08T01:32:10Z</dcterms:modified>
</cp:coreProperties>
</file>